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10287000" cx="18288000"/>
  <p:notesSz cx="6858000" cy="9144000"/>
  <p:embeddedFontLst>
    <p:embeddedFont>
      <p:font typeface="Inter"/>
      <p:bold r:id="rId27"/>
      <p:boldItalic r:id="rId28"/>
    </p:embeddedFont>
    <p:embeddedFont>
      <p:font typeface="Red Hat Display"/>
      <p:bold r:id="rId29"/>
      <p:boldItalic r:id="rId30"/>
    </p:embeddedFont>
    <p:embeddedFont>
      <p:font typeface="Inter Medium"/>
      <p:regular r:id="rId31"/>
      <p:bold r:id="rId32"/>
      <p:italic r:id="rId33"/>
      <p:boldItalic r:id="rId34"/>
    </p:embeddedFont>
    <p:embeddedFont>
      <p:font typeface="Open Sans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Inter-boldItalic.fntdata"/><Relationship Id="rId27" Type="http://schemas.openxmlformats.org/officeDocument/2006/relationships/font" Target="fonts/Inter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edHatDispl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InterMedium-regular.fntdata"/><Relationship Id="rId30" Type="http://schemas.openxmlformats.org/officeDocument/2006/relationships/font" Target="fonts/RedHatDisplay-boldItalic.fntdata"/><Relationship Id="rId11" Type="http://schemas.openxmlformats.org/officeDocument/2006/relationships/slide" Target="slides/slide6.xml"/><Relationship Id="rId33" Type="http://schemas.openxmlformats.org/officeDocument/2006/relationships/font" Target="fonts/InterMedium-italic.fntdata"/><Relationship Id="rId10" Type="http://schemas.openxmlformats.org/officeDocument/2006/relationships/slide" Target="slides/slide5.xml"/><Relationship Id="rId32" Type="http://schemas.openxmlformats.org/officeDocument/2006/relationships/font" Target="fonts/InterMedium-bold.fntdata"/><Relationship Id="rId13" Type="http://schemas.openxmlformats.org/officeDocument/2006/relationships/slide" Target="slides/slide8.xml"/><Relationship Id="rId35" Type="http://schemas.openxmlformats.org/officeDocument/2006/relationships/font" Target="fonts/OpenSans-regular.fntdata"/><Relationship Id="rId12" Type="http://schemas.openxmlformats.org/officeDocument/2006/relationships/slide" Target="slides/slide7.xml"/><Relationship Id="rId34" Type="http://schemas.openxmlformats.org/officeDocument/2006/relationships/font" Target="fonts/InterMedium-boldItalic.fntdata"/><Relationship Id="rId15" Type="http://schemas.openxmlformats.org/officeDocument/2006/relationships/slide" Target="slides/slide10.xml"/><Relationship Id="rId37" Type="http://schemas.openxmlformats.org/officeDocument/2006/relationships/font" Target="fonts/OpenSans-italic.fntdata"/><Relationship Id="rId14" Type="http://schemas.openxmlformats.org/officeDocument/2006/relationships/slide" Target="slides/slide9.xml"/><Relationship Id="rId36" Type="http://schemas.openxmlformats.org/officeDocument/2006/relationships/font" Target="fonts/OpenSans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OpenSans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gif>
</file>

<file path=ppt/media/image13.png>
</file>

<file path=ppt/media/image14.gif>
</file>

<file path=ppt/media/image15.png>
</file>

<file path=ppt/media/image16.gif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3d745abe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g33d745abea1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3d745abea1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g33d745abea1_0_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3d745abea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g33d745abea1_0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62ffcf9e4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g362ffcf9e4d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62ffcf9e4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g362ffcf9e4d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62ffcf9e4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g362ffcf9e4d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62ffcf9e4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g362ffcf9e4d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44d2eb4a8c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g344d2eb4a8c_1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3d745abea1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g33d745abea1_0_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370436850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g37043685044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6d371aed9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36d371aed96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4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gif"/><Relationship Id="rId4" Type="http://schemas.openxmlformats.org/officeDocument/2006/relationships/image" Target="../media/image16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3"/>
          <p:cNvGrpSpPr/>
          <p:nvPr/>
        </p:nvGrpSpPr>
        <p:grpSpPr>
          <a:xfrm>
            <a:off x="-5028099" y="1539161"/>
            <a:ext cx="7719139" cy="7719139"/>
            <a:chOff x="0" y="0"/>
            <a:chExt cx="812800" cy="812800"/>
          </a:xfrm>
        </p:grpSpPr>
        <p:sp>
          <p:nvSpPr>
            <p:cNvPr id="85" name="Google Shape;85;p1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" name="Google Shape;87;p13"/>
          <p:cNvGrpSpPr/>
          <p:nvPr/>
        </p:nvGrpSpPr>
        <p:grpSpPr>
          <a:xfrm>
            <a:off x="15596960" y="1539161"/>
            <a:ext cx="7719139" cy="7719139"/>
            <a:chOff x="0" y="0"/>
            <a:chExt cx="812800" cy="812800"/>
          </a:xfrm>
        </p:grpSpPr>
        <p:sp>
          <p:nvSpPr>
            <p:cNvPr id="88" name="Google Shape;88;p1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0" name="Google Shape;90;p13"/>
          <p:cNvSpPr/>
          <p:nvPr/>
        </p:nvSpPr>
        <p:spPr>
          <a:xfrm>
            <a:off x="736630" y="6009010"/>
            <a:ext cx="2469284" cy="4409435"/>
          </a:xfrm>
          <a:custGeom>
            <a:rect b="b" l="l" r="r" t="t"/>
            <a:pathLst>
              <a:path extrusionOk="0" h="4409435" w="2469284">
                <a:moveTo>
                  <a:pt x="0" y="0"/>
                </a:moveTo>
                <a:lnTo>
                  <a:pt x="2469283" y="0"/>
                </a:lnTo>
                <a:lnTo>
                  <a:pt x="2469283" y="4409435"/>
                </a:lnTo>
                <a:lnTo>
                  <a:pt x="0" y="44094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1" name="Google Shape;91;p13"/>
          <p:cNvSpPr/>
          <p:nvPr/>
        </p:nvSpPr>
        <p:spPr>
          <a:xfrm flipH="1">
            <a:off x="15082087" y="6009010"/>
            <a:ext cx="2469284" cy="4409435"/>
          </a:xfrm>
          <a:custGeom>
            <a:rect b="b" l="l" r="r" t="t"/>
            <a:pathLst>
              <a:path extrusionOk="0" h="4409435" w="2469284">
                <a:moveTo>
                  <a:pt x="2469283" y="0"/>
                </a:moveTo>
                <a:lnTo>
                  <a:pt x="0" y="0"/>
                </a:lnTo>
                <a:lnTo>
                  <a:pt x="0" y="4409435"/>
                </a:lnTo>
                <a:lnTo>
                  <a:pt x="2469283" y="4409435"/>
                </a:lnTo>
                <a:lnTo>
                  <a:pt x="2469283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92" name="Google Shape;92;p13"/>
          <p:cNvGrpSpPr/>
          <p:nvPr/>
        </p:nvGrpSpPr>
        <p:grpSpPr>
          <a:xfrm>
            <a:off x="1030217" y="1013257"/>
            <a:ext cx="860074" cy="333578"/>
            <a:chOff x="0" y="0"/>
            <a:chExt cx="1146765" cy="444771"/>
          </a:xfrm>
        </p:grpSpPr>
        <p:grpSp>
          <p:nvGrpSpPr>
            <p:cNvPr id="93" name="Google Shape;93;p13"/>
            <p:cNvGrpSpPr/>
            <p:nvPr/>
          </p:nvGrpSpPr>
          <p:grpSpPr>
            <a:xfrm>
              <a:off x="0" y="0"/>
              <a:ext cx="444771" cy="444771"/>
              <a:chOff x="0" y="0"/>
              <a:chExt cx="812800" cy="812800"/>
            </a:xfrm>
          </p:grpSpPr>
          <p:sp>
            <p:nvSpPr>
              <p:cNvPr id="94" name="Google Shape;94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13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6" name="Google Shape;96;p13"/>
            <p:cNvGrpSpPr/>
            <p:nvPr/>
          </p:nvGrpSpPr>
          <p:grpSpPr>
            <a:xfrm>
              <a:off x="701994" y="0"/>
              <a:ext cx="444771" cy="444771"/>
              <a:chOff x="0" y="0"/>
              <a:chExt cx="812800" cy="812800"/>
            </a:xfrm>
          </p:grpSpPr>
          <p:sp>
            <p:nvSpPr>
              <p:cNvPr id="97" name="Google Shape;97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13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9" name="Google Shape;99;p13"/>
          <p:cNvGrpSpPr/>
          <p:nvPr/>
        </p:nvGrpSpPr>
        <p:grpSpPr>
          <a:xfrm>
            <a:off x="16397710" y="1028700"/>
            <a:ext cx="860074" cy="333578"/>
            <a:chOff x="0" y="0"/>
            <a:chExt cx="1146765" cy="444771"/>
          </a:xfrm>
        </p:grpSpPr>
        <p:grpSp>
          <p:nvGrpSpPr>
            <p:cNvPr id="100" name="Google Shape;100;p13"/>
            <p:cNvGrpSpPr/>
            <p:nvPr/>
          </p:nvGrpSpPr>
          <p:grpSpPr>
            <a:xfrm>
              <a:off x="0" y="0"/>
              <a:ext cx="444771" cy="444771"/>
              <a:chOff x="0" y="0"/>
              <a:chExt cx="812800" cy="812800"/>
            </a:xfrm>
          </p:grpSpPr>
          <p:sp>
            <p:nvSpPr>
              <p:cNvPr id="101" name="Google Shape;101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13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3" name="Google Shape;103;p13"/>
            <p:cNvGrpSpPr/>
            <p:nvPr/>
          </p:nvGrpSpPr>
          <p:grpSpPr>
            <a:xfrm>
              <a:off x="701994" y="0"/>
              <a:ext cx="444771" cy="444771"/>
              <a:chOff x="0" y="0"/>
              <a:chExt cx="812800" cy="812800"/>
            </a:xfrm>
          </p:grpSpPr>
          <p:sp>
            <p:nvSpPr>
              <p:cNvPr id="104" name="Google Shape;104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13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06" name="Google Shape;106;p13"/>
          <p:cNvSpPr txBox="1"/>
          <p:nvPr/>
        </p:nvSpPr>
        <p:spPr>
          <a:xfrm>
            <a:off x="3620867" y="3714953"/>
            <a:ext cx="11046265" cy="19500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384" u="none" cap="none" strike="noStrike">
                <a:solidFill>
                  <a:srgbClr val="000000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ONTOLOGIAS</a:t>
            </a:r>
            <a:endParaRPr/>
          </a:p>
        </p:txBody>
      </p:sp>
      <p:sp>
        <p:nvSpPr>
          <p:cNvPr id="107" name="Google Shape;107;p13"/>
          <p:cNvSpPr txBox="1"/>
          <p:nvPr/>
        </p:nvSpPr>
        <p:spPr>
          <a:xfrm>
            <a:off x="4958875" y="5598372"/>
            <a:ext cx="8370250" cy="5888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441" u="none" cap="none" strike="noStrike">
                <a:solidFill>
                  <a:srgbClr val="000000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EM MODELOS BIM</a:t>
            </a:r>
            <a:endParaRPr/>
          </a:p>
        </p:txBody>
      </p:sp>
      <p:sp>
        <p:nvSpPr>
          <p:cNvPr id="108" name="Google Shape;108;p13"/>
          <p:cNvSpPr txBox="1"/>
          <p:nvPr/>
        </p:nvSpPr>
        <p:spPr>
          <a:xfrm>
            <a:off x="7387732" y="990600"/>
            <a:ext cx="3512536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</a:rPr>
              <a:t>INTELIGÊNCIA ARTIFICIAL</a:t>
            </a:r>
            <a:endParaRPr/>
          </a:p>
        </p:txBody>
      </p:sp>
      <p:sp>
        <p:nvSpPr>
          <p:cNvPr id="109" name="Google Shape;109;p1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  <a:endParaRPr/>
          </a:p>
        </p:txBody>
      </p:sp>
      <p:sp>
        <p:nvSpPr>
          <p:cNvPr id="110" name="Google Shape;110;p13"/>
          <p:cNvSpPr txBox="1"/>
          <p:nvPr/>
        </p:nvSpPr>
        <p:spPr>
          <a:xfrm>
            <a:off x="4958875" y="6149146"/>
            <a:ext cx="8370250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UMA MELHORIA DO TRABALHO INICIAL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2"/>
          <p:cNvSpPr txBox="1"/>
          <p:nvPr/>
        </p:nvSpPr>
        <p:spPr>
          <a:xfrm>
            <a:off x="1028700" y="1092525"/>
            <a:ext cx="16139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latin typeface="Red Hat Display"/>
                <a:ea typeface="Red Hat Display"/>
                <a:cs typeface="Red Hat Display"/>
                <a:sym typeface="Red Hat Display"/>
              </a:rPr>
              <a:t>CONVERSANDO COM O GRAFO</a:t>
            </a:r>
            <a:endParaRPr/>
          </a:p>
        </p:txBody>
      </p:sp>
      <p:sp>
        <p:nvSpPr>
          <p:cNvPr id="247" name="Google Shape;247;p22"/>
          <p:cNvSpPr txBox="1"/>
          <p:nvPr/>
        </p:nvSpPr>
        <p:spPr>
          <a:xfrm>
            <a:off x="1028700" y="3992825"/>
            <a:ext cx="8413500" cy="30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99">
                <a:latin typeface="Inter"/>
                <a:ea typeface="Inter"/>
                <a:cs typeface="Inter"/>
                <a:sym typeface="Inter"/>
              </a:rPr>
              <a:t>A Aplicação também permite com que </a:t>
            </a:r>
            <a:r>
              <a:rPr lang="en-US" sz="2999">
                <a:latin typeface="Inter"/>
                <a:ea typeface="Inter"/>
                <a:cs typeface="Inter"/>
                <a:sym typeface="Inter"/>
              </a:rPr>
              <a:t>você</a:t>
            </a:r>
            <a:r>
              <a:rPr lang="en-US" sz="2999">
                <a:latin typeface="Inter"/>
                <a:ea typeface="Inter"/>
                <a:cs typeface="Inter"/>
                <a:sym typeface="Inter"/>
              </a:rPr>
              <a:t> faça perguntas </a:t>
            </a:r>
            <a:r>
              <a:rPr b="1" lang="en-US" sz="2999">
                <a:latin typeface="Inter"/>
                <a:ea typeface="Inter"/>
                <a:cs typeface="Inter"/>
                <a:sym typeface="Inter"/>
              </a:rPr>
              <a:t>pré-definidas</a:t>
            </a:r>
            <a:r>
              <a:rPr lang="en-US" sz="2999">
                <a:latin typeface="Inter"/>
                <a:ea typeface="Inter"/>
                <a:cs typeface="Inter"/>
                <a:sym typeface="Inter"/>
              </a:rPr>
              <a:t> para o grafo com funcionalidades como: um chat para realizar perguntas ao grafo e um construtor de perguntas para o chat.</a:t>
            </a:r>
            <a:endParaRPr/>
          </a:p>
        </p:txBody>
      </p:sp>
      <p:sp>
        <p:nvSpPr>
          <p:cNvPr id="248" name="Google Shape;248;p22"/>
          <p:cNvSpPr txBox="1"/>
          <p:nvPr/>
        </p:nvSpPr>
        <p:spPr>
          <a:xfrm>
            <a:off x="17259300" y="9210675"/>
            <a:ext cx="6477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latin typeface="Open Sans"/>
                <a:ea typeface="Open Sans"/>
                <a:cs typeface="Open Sans"/>
                <a:sym typeface="Open Sans"/>
              </a:rPr>
              <a:t>10</a:t>
            </a:r>
            <a:endParaRPr sz="2499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49" name="Google Shape;2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5600" y="2106825"/>
            <a:ext cx="7162800" cy="7715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0" name="Google Shape;250;p22"/>
          <p:cNvGrpSpPr/>
          <p:nvPr/>
        </p:nvGrpSpPr>
        <p:grpSpPr>
          <a:xfrm>
            <a:off x="1028700" y="9410697"/>
            <a:ext cx="860069" cy="333573"/>
            <a:chOff x="0" y="0"/>
            <a:chExt cx="1146758" cy="444764"/>
          </a:xfrm>
        </p:grpSpPr>
        <p:grpSp>
          <p:nvGrpSpPr>
            <p:cNvPr id="251" name="Google Shape;251;p22"/>
            <p:cNvGrpSpPr/>
            <p:nvPr/>
          </p:nvGrpSpPr>
          <p:grpSpPr>
            <a:xfrm>
              <a:off x="0" y="0"/>
              <a:ext cx="444764" cy="444764"/>
              <a:chOff x="0" y="0"/>
              <a:chExt cx="812800" cy="812800"/>
            </a:xfrm>
          </p:grpSpPr>
          <p:sp>
            <p:nvSpPr>
              <p:cNvPr id="252" name="Google Shape;252;p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22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4" name="Google Shape;254;p22"/>
            <p:cNvGrpSpPr/>
            <p:nvPr/>
          </p:nvGrpSpPr>
          <p:grpSpPr>
            <a:xfrm>
              <a:off x="701994" y="0"/>
              <a:ext cx="444764" cy="444764"/>
              <a:chOff x="0" y="0"/>
              <a:chExt cx="812800" cy="812800"/>
            </a:xfrm>
          </p:grpSpPr>
          <p:sp>
            <p:nvSpPr>
              <p:cNvPr id="255" name="Google Shape;255;p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22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3"/>
          <p:cNvSpPr txBox="1"/>
          <p:nvPr/>
        </p:nvSpPr>
        <p:spPr>
          <a:xfrm>
            <a:off x="1028700" y="1092525"/>
            <a:ext cx="16139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latin typeface="Red Hat Display"/>
                <a:ea typeface="Red Hat Display"/>
                <a:cs typeface="Red Hat Display"/>
                <a:sym typeface="Red Hat Display"/>
              </a:rPr>
              <a:t>VISUALIZAÇÃO DO GRAFO COMPLETO</a:t>
            </a:r>
            <a:endParaRPr/>
          </a:p>
        </p:txBody>
      </p:sp>
      <p:sp>
        <p:nvSpPr>
          <p:cNvPr id="262" name="Google Shape;262;p23"/>
          <p:cNvSpPr txBox="1"/>
          <p:nvPr/>
        </p:nvSpPr>
        <p:spPr>
          <a:xfrm>
            <a:off x="1028700" y="4266300"/>
            <a:ext cx="5523000" cy="30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99">
                <a:latin typeface="Inter"/>
                <a:ea typeface="Inter"/>
                <a:cs typeface="Inter"/>
                <a:sym typeface="Inter"/>
              </a:rPr>
              <a:t>A aplicação permite com que você veja uma representação completa do IFC em um grafo RDF (Resource Description Framework).</a:t>
            </a:r>
            <a:endParaRPr/>
          </a:p>
        </p:txBody>
      </p:sp>
      <p:sp>
        <p:nvSpPr>
          <p:cNvPr id="263" name="Google Shape;263;p23"/>
          <p:cNvSpPr txBox="1"/>
          <p:nvPr/>
        </p:nvSpPr>
        <p:spPr>
          <a:xfrm>
            <a:off x="17259300" y="9210675"/>
            <a:ext cx="6477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latin typeface="Open Sans"/>
                <a:ea typeface="Open Sans"/>
                <a:cs typeface="Open Sans"/>
                <a:sym typeface="Open Sans"/>
              </a:rPr>
              <a:t>11</a:t>
            </a:r>
            <a:endParaRPr sz="2499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64" name="Google Shape;26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4200" y="2187200"/>
            <a:ext cx="9004551" cy="7329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5" name="Google Shape;265;p23"/>
          <p:cNvGrpSpPr/>
          <p:nvPr/>
        </p:nvGrpSpPr>
        <p:grpSpPr>
          <a:xfrm>
            <a:off x="1028700" y="9410697"/>
            <a:ext cx="860069" cy="333573"/>
            <a:chOff x="0" y="0"/>
            <a:chExt cx="1146758" cy="444764"/>
          </a:xfrm>
        </p:grpSpPr>
        <p:grpSp>
          <p:nvGrpSpPr>
            <p:cNvPr id="266" name="Google Shape;266;p23"/>
            <p:cNvGrpSpPr/>
            <p:nvPr/>
          </p:nvGrpSpPr>
          <p:grpSpPr>
            <a:xfrm>
              <a:off x="0" y="0"/>
              <a:ext cx="444764" cy="444764"/>
              <a:chOff x="0" y="0"/>
              <a:chExt cx="812800" cy="812800"/>
            </a:xfrm>
          </p:grpSpPr>
          <p:sp>
            <p:nvSpPr>
              <p:cNvPr id="267" name="Google Shape;267;p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23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9" name="Google Shape;269;p23"/>
            <p:cNvGrpSpPr/>
            <p:nvPr/>
          </p:nvGrpSpPr>
          <p:grpSpPr>
            <a:xfrm>
              <a:off x="701994" y="0"/>
              <a:ext cx="444764" cy="444764"/>
              <a:chOff x="0" y="0"/>
              <a:chExt cx="812800" cy="812800"/>
            </a:xfrm>
          </p:grpSpPr>
          <p:sp>
            <p:nvSpPr>
              <p:cNvPr id="270" name="Google Shape;270;p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23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4"/>
          <p:cNvSpPr txBox="1"/>
          <p:nvPr/>
        </p:nvSpPr>
        <p:spPr>
          <a:xfrm>
            <a:off x="1028700" y="1092525"/>
            <a:ext cx="16139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latin typeface="Red Hat Display"/>
                <a:ea typeface="Red Hat Display"/>
                <a:cs typeface="Red Hat Display"/>
                <a:sym typeface="Red Hat Display"/>
              </a:rPr>
              <a:t>VISUALIZAÇÃO DO GRAFO E NAVEGAÇÃO</a:t>
            </a:r>
            <a:endParaRPr/>
          </a:p>
        </p:txBody>
      </p:sp>
      <p:sp>
        <p:nvSpPr>
          <p:cNvPr id="277" name="Google Shape;277;p24"/>
          <p:cNvSpPr txBox="1"/>
          <p:nvPr/>
        </p:nvSpPr>
        <p:spPr>
          <a:xfrm>
            <a:off x="1028700" y="3992825"/>
            <a:ext cx="6412200" cy="24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99">
                <a:latin typeface="Inter"/>
                <a:ea typeface="Inter"/>
                <a:cs typeface="Inter"/>
                <a:sym typeface="Inter"/>
              </a:rPr>
              <a:t>A aplicação permite com que você veja o resultado da consulta realizada no próprio grafo e possa navegar por ele.</a:t>
            </a:r>
            <a:endParaRPr/>
          </a:p>
        </p:txBody>
      </p:sp>
      <p:sp>
        <p:nvSpPr>
          <p:cNvPr id="278" name="Google Shape;278;p24"/>
          <p:cNvSpPr txBox="1"/>
          <p:nvPr/>
        </p:nvSpPr>
        <p:spPr>
          <a:xfrm>
            <a:off x="17259300" y="9210675"/>
            <a:ext cx="6477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latin typeface="Open Sans"/>
                <a:ea typeface="Open Sans"/>
                <a:cs typeface="Open Sans"/>
                <a:sym typeface="Open Sans"/>
              </a:rPr>
              <a:t>12</a:t>
            </a:r>
            <a:endParaRPr sz="2499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79" name="Google Shape;279;p24" title="GravaodeTela2025-07-10082625-ezgif.com-video-to-gif-converter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7525" y="2136450"/>
            <a:ext cx="9037600" cy="7394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0" name="Google Shape;280;p24"/>
          <p:cNvGrpSpPr/>
          <p:nvPr/>
        </p:nvGrpSpPr>
        <p:grpSpPr>
          <a:xfrm>
            <a:off x="1028700" y="9410697"/>
            <a:ext cx="860069" cy="333573"/>
            <a:chOff x="0" y="0"/>
            <a:chExt cx="1146758" cy="444764"/>
          </a:xfrm>
        </p:grpSpPr>
        <p:grpSp>
          <p:nvGrpSpPr>
            <p:cNvPr id="281" name="Google Shape;281;p24"/>
            <p:cNvGrpSpPr/>
            <p:nvPr/>
          </p:nvGrpSpPr>
          <p:grpSpPr>
            <a:xfrm>
              <a:off x="0" y="0"/>
              <a:ext cx="444764" cy="444764"/>
              <a:chOff x="0" y="0"/>
              <a:chExt cx="812800" cy="812800"/>
            </a:xfrm>
          </p:grpSpPr>
          <p:sp>
            <p:nvSpPr>
              <p:cNvPr id="282" name="Google Shape;282;p2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24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4" name="Google Shape;284;p24"/>
            <p:cNvGrpSpPr/>
            <p:nvPr/>
          </p:nvGrpSpPr>
          <p:grpSpPr>
            <a:xfrm>
              <a:off x="701994" y="0"/>
              <a:ext cx="444764" cy="444764"/>
              <a:chOff x="0" y="0"/>
              <a:chExt cx="812800" cy="812800"/>
            </a:xfrm>
          </p:grpSpPr>
          <p:sp>
            <p:nvSpPr>
              <p:cNvPr id="285" name="Google Shape;285;p2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24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5"/>
          <p:cNvSpPr txBox="1"/>
          <p:nvPr/>
        </p:nvSpPr>
        <p:spPr>
          <a:xfrm>
            <a:off x="704850" y="1092525"/>
            <a:ext cx="16878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latin typeface="Red Hat Display"/>
                <a:ea typeface="Red Hat Display"/>
                <a:cs typeface="Red Hat Display"/>
                <a:sym typeface="Red Hat Display"/>
              </a:rPr>
              <a:t>OBJETOS COM ERRO DE VALIDAÇÃO NO GRAFO</a:t>
            </a:r>
            <a:endParaRPr/>
          </a:p>
        </p:txBody>
      </p:sp>
      <p:sp>
        <p:nvSpPr>
          <p:cNvPr id="292" name="Google Shape;292;p25"/>
          <p:cNvSpPr txBox="1"/>
          <p:nvPr/>
        </p:nvSpPr>
        <p:spPr>
          <a:xfrm>
            <a:off x="1028700" y="4266300"/>
            <a:ext cx="5523000" cy="3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99">
                <a:latin typeface="Inter"/>
                <a:ea typeface="Inter"/>
                <a:cs typeface="Inter"/>
                <a:sym typeface="Inter"/>
              </a:rPr>
              <a:t>A aplicação permite com que você veja uma representação dos elementos que não passaram no teste de validação, destacados em vermelhos no grafo RDF.</a:t>
            </a:r>
            <a:endParaRPr/>
          </a:p>
        </p:txBody>
      </p:sp>
      <p:sp>
        <p:nvSpPr>
          <p:cNvPr id="293" name="Google Shape;293;p25"/>
          <p:cNvSpPr txBox="1"/>
          <p:nvPr/>
        </p:nvSpPr>
        <p:spPr>
          <a:xfrm>
            <a:off x="17259300" y="9210675"/>
            <a:ext cx="6477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latin typeface="Open Sans"/>
                <a:ea typeface="Open Sans"/>
                <a:cs typeface="Open Sans"/>
                <a:sym typeface="Open Sans"/>
              </a:rPr>
              <a:t>13</a:t>
            </a:r>
            <a:endParaRPr sz="2499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94" name="Google Shape;29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93450" y="3254450"/>
            <a:ext cx="7985508" cy="63408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5" name="Google Shape;295;p25"/>
          <p:cNvGrpSpPr/>
          <p:nvPr/>
        </p:nvGrpSpPr>
        <p:grpSpPr>
          <a:xfrm>
            <a:off x="1028700" y="9410697"/>
            <a:ext cx="860069" cy="333573"/>
            <a:chOff x="0" y="0"/>
            <a:chExt cx="1146758" cy="444764"/>
          </a:xfrm>
        </p:grpSpPr>
        <p:grpSp>
          <p:nvGrpSpPr>
            <p:cNvPr id="296" name="Google Shape;296;p25"/>
            <p:cNvGrpSpPr/>
            <p:nvPr/>
          </p:nvGrpSpPr>
          <p:grpSpPr>
            <a:xfrm>
              <a:off x="0" y="0"/>
              <a:ext cx="444764" cy="444764"/>
              <a:chOff x="0" y="0"/>
              <a:chExt cx="812800" cy="812800"/>
            </a:xfrm>
          </p:grpSpPr>
          <p:sp>
            <p:nvSpPr>
              <p:cNvPr id="297" name="Google Shape;297;p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25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9" name="Google Shape;299;p25"/>
            <p:cNvGrpSpPr/>
            <p:nvPr/>
          </p:nvGrpSpPr>
          <p:grpSpPr>
            <a:xfrm>
              <a:off x="701994" y="0"/>
              <a:ext cx="444764" cy="444764"/>
              <a:chOff x="0" y="0"/>
              <a:chExt cx="812800" cy="812800"/>
            </a:xfrm>
          </p:grpSpPr>
          <p:sp>
            <p:nvSpPr>
              <p:cNvPr id="300" name="Google Shape;300;p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25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6"/>
          <p:cNvSpPr txBox="1"/>
          <p:nvPr/>
        </p:nvSpPr>
        <p:spPr>
          <a:xfrm>
            <a:off x="704850" y="1092525"/>
            <a:ext cx="16878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latin typeface="Red Hat Display"/>
                <a:ea typeface="Red Hat Display"/>
                <a:cs typeface="Red Hat Display"/>
                <a:sym typeface="Red Hat Display"/>
              </a:rPr>
              <a:t>OBJETOS COM ERRO DE VALIDAÇÃO NO GRAFO</a:t>
            </a:r>
            <a:endParaRPr/>
          </a:p>
        </p:txBody>
      </p:sp>
      <p:sp>
        <p:nvSpPr>
          <p:cNvPr id="307" name="Google Shape;307;p26"/>
          <p:cNvSpPr txBox="1"/>
          <p:nvPr/>
        </p:nvSpPr>
        <p:spPr>
          <a:xfrm>
            <a:off x="1028700" y="4266300"/>
            <a:ext cx="5523000" cy="30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99">
                <a:latin typeface="Inter"/>
                <a:ea typeface="Inter"/>
                <a:cs typeface="Inter"/>
                <a:sym typeface="Inter"/>
              </a:rPr>
              <a:t>Ao passar o mouse </a:t>
            </a:r>
            <a:r>
              <a:rPr lang="en-US" sz="2999">
                <a:latin typeface="Inter"/>
                <a:ea typeface="Inter"/>
                <a:cs typeface="Inter"/>
                <a:sym typeface="Inter"/>
              </a:rPr>
              <a:t>em cima</a:t>
            </a:r>
            <a:r>
              <a:rPr lang="en-US" sz="2999">
                <a:latin typeface="Inter"/>
                <a:ea typeface="Inter"/>
                <a:cs typeface="Inter"/>
                <a:sym typeface="Inter"/>
              </a:rPr>
              <a:t> de um desses elementos, o sistema informa que há um conflito de validação e qual o tipo desse conflito.</a:t>
            </a:r>
            <a:endParaRPr/>
          </a:p>
        </p:txBody>
      </p:sp>
      <p:sp>
        <p:nvSpPr>
          <p:cNvPr id="308" name="Google Shape;308;p26"/>
          <p:cNvSpPr txBox="1"/>
          <p:nvPr/>
        </p:nvSpPr>
        <p:spPr>
          <a:xfrm>
            <a:off x="17259300" y="9210675"/>
            <a:ext cx="6477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latin typeface="Open Sans"/>
                <a:ea typeface="Open Sans"/>
                <a:cs typeface="Open Sans"/>
                <a:sym typeface="Open Sans"/>
              </a:rPr>
              <a:t>14</a:t>
            </a:r>
            <a:endParaRPr sz="2499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09" name="Google Shape;30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9850" y="2077175"/>
            <a:ext cx="9572400" cy="77799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0" name="Google Shape;310;p26"/>
          <p:cNvGrpSpPr/>
          <p:nvPr/>
        </p:nvGrpSpPr>
        <p:grpSpPr>
          <a:xfrm>
            <a:off x="1028700" y="9410697"/>
            <a:ext cx="860069" cy="333573"/>
            <a:chOff x="0" y="0"/>
            <a:chExt cx="1146758" cy="444764"/>
          </a:xfrm>
        </p:grpSpPr>
        <p:grpSp>
          <p:nvGrpSpPr>
            <p:cNvPr id="311" name="Google Shape;311;p26"/>
            <p:cNvGrpSpPr/>
            <p:nvPr/>
          </p:nvGrpSpPr>
          <p:grpSpPr>
            <a:xfrm>
              <a:off x="0" y="0"/>
              <a:ext cx="444764" cy="444764"/>
              <a:chOff x="0" y="0"/>
              <a:chExt cx="812800" cy="812800"/>
            </a:xfrm>
          </p:grpSpPr>
          <p:sp>
            <p:nvSpPr>
              <p:cNvPr id="312" name="Google Shape;312;p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26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4" name="Google Shape;314;p26"/>
            <p:cNvGrpSpPr/>
            <p:nvPr/>
          </p:nvGrpSpPr>
          <p:grpSpPr>
            <a:xfrm>
              <a:off x="701994" y="0"/>
              <a:ext cx="444764" cy="444764"/>
              <a:chOff x="0" y="0"/>
              <a:chExt cx="812800" cy="812800"/>
            </a:xfrm>
          </p:grpSpPr>
          <p:sp>
            <p:nvSpPr>
              <p:cNvPr id="315" name="Google Shape;315;p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26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7"/>
          <p:cNvSpPr txBox="1"/>
          <p:nvPr/>
        </p:nvSpPr>
        <p:spPr>
          <a:xfrm>
            <a:off x="704850" y="1092525"/>
            <a:ext cx="16878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latin typeface="Red Hat Display"/>
                <a:ea typeface="Red Hat Display"/>
                <a:cs typeface="Red Hat Display"/>
                <a:sym typeface="Red Hat Display"/>
              </a:rPr>
              <a:t>VISUALIZADOR 3D DO MODELO</a:t>
            </a:r>
            <a:endParaRPr/>
          </a:p>
        </p:txBody>
      </p:sp>
      <p:sp>
        <p:nvSpPr>
          <p:cNvPr id="322" name="Google Shape;322;p27"/>
          <p:cNvSpPr txBox="1"/>
          <p:nvPr/>
        </p:nvSpPr>
        <p:spPr>
          <a:xfrm>
            <a:off x="954600" y="3777150"/>
            <a:ext cx="5181900" cy="3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99">
                <a:latin typeface="Inter"/>
                <a:ea typeface="Inter"/>
                <a:cs typeface="Inter"/>
                <a:sym typeface="Inter"/>
              </a:rPr>
              <a:t>A aplicação permite que você visualize seu projeto em um modelo 3D interativo, com elementos que falharam na validação destacados em vermelho.</a:t>
            </a:r>
            <a:endParaRPr/>
          </a:p>
        </p:txBody>
      </p:sp>
      <p:sp>
        <p:nvSpPr>
          <p:cNvPr id="323" name="Google Shape;323;p27"/>
          <p:cNvSpPr txBox="1"/>
          <p:nvPr/>
        </p:nvSpPr>
        <p:spPr>
          <a:xfrm>
            <a:off x="17259300" y="9210675"/>
            <a:ext cx="6477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latin typeface="Open Sans"/>
                <a:ea typeface="Open Sans"/>
                <a:cs typeface="Open Sans"/>
                <a:sym typeface="Open Sans"/>
              </a:rPr>
              <a:t>15</a:t>
            </a:r>
            <a:endParaRPr sz="2499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24" name="Google Shape;324;p27" title="GravaodeTela2025-07-10083626-ezgif.com-video-to-gif-converter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3950" y="2970538"/>
            <a:ext cx="10802074" cy="5306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5" name="Google Shape;325;p27"/>
          <p:cNvGrpSpPr/>
          <p:nvPr/>
        </p:nvGrpSpPr>
        <p:grpSpPr>
          <a:xfrm>
            <a:off x="1028700" y="9410697"/>
            <a:ext cx="860069" cy="333573"/>
            <a:chOff x="0" y="0"/>
            <a:chExt cx="1146758" cy="444764"/>
          </a:xfrm>
        </p:grpSpPr>
        <p:grpSp>
          <p:nvGrpSpPr>
            <p:cNvPr id="326" name="Google Shape;326;p27"/>
            <p:cNvGrpSpPr/>
            <p:nvPr/>
          </p:nvGrpSpPr>
          <p:grpSpPr>
            <a:xfrm>
              <a:off x="0" y="0"/>
              <a:ext cx="444764" cy="444764"/>
              <a:chOff x="0" y="0"/>
              <a:chExt cx="812800" cy="812800"/>
            </a:xfrm>
          </p:grpSpPr>
          <p:sp>
            <p:nvSpPr>
              <p:cNvPr id="327" name="Google Shape;327;p2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27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9" name="Google Shape;329;p27"/>
            <p:cNvGrpSpPr/>
            <p:nvPr/>
          </p:nvGrpSpPr>
          <p:grpSpPr>
            <a:xfrm>
              <a:off x="701994" y="0"/>
              <a:ext cx="444764" cy="444764"/>
              <a:chOff x="0" y="0"/>
              <a:chExt cx="812800" cy="812800"/>
            </a:xfrm>
          </p:grpSpPr>
          <p:sp>
            <p:nvSpPr>
              <p:cNvPr id="330" name="Google Shape;330;p2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27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8"/>
          <p:cNvSpPr txBox="1"/>
          <p:nvPr/>
        </p:nvSpPr>
        <p:spPr>
          <a:xfrm>
            <a:off x="704850" y="1092525"/>
            <a:ext cx="16878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latin typeface="Red Hat Display"/>
                <a:ea typeface="Red Hat Display"/>
                <a:cs typeface="Red Hat Display"/>
                <a:sym typeface="Red Hat Display"/>
              </a:rPr>
              <a:t>DESTAQUE DE ELEMENTOS NO VISUALIZADOR</a:t>
            </a:r>
            <a:endParaRPr/>
          </a:p>
        </p:txBody>
      </p:sp>
      <p:sp>
        <p:nvSpPr>
          <p:cNvPr id="337" name="Google Shape;337;p28"/>
          <p:cNvSpPr txBox="1"/>
          <p:nvPr/>
        </p:nvSpPr>
        <p:spPr>
          <a:xfrm>
            <a:off x="1511950" y="2233075"/>
            <a:ext cx="6975600" cy="30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99">
                <a:latin typeface="Inter"/>
                <a:ea typeface="Inter"/>
                <a:cs typeface="Inter"/>
                <a:sym typeface="Inter"/>
              </a:rPr>
              <a:t>A aplicação permite que você destaque elementos específicos do modelo, ao clicar neles, obtendo a informação daquele elemento para o usuário a partir do chatbot.</a:t>
            </a:r>
            <a:endParaRPr/>
          </a:p>
        </p:txBody>
      </p:sp>
      <p:sp>
        <p:nvSpPr>
          <p:cNvPr id="338" name="Google Shape;338;p28"/>
          <p:cNvSpPr txBox="1"/>
          <p:nvPr/>
        </p:nvSpPr>
        <p:spPr>
          <a:xfrm>
            <a:off x="17259300" y="9210675"/>
            <a:ext cx="6477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latin typeface="Open Sans"/>
                <a:ea typeface="Open Sans"/>
                <a:cs typeface="Open Sans"/>
                <a:sym typeface="Open Sans"/>
              </a:rPr>
              <a:t>16</a:t>
            </a:r>
            <a:endParaRPr sz="2499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39" name="Google Shape;33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86400" y="2860775"/>
            <a:ext cx="7330300" cy="591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28" title="GravaodeTela2025-07-16103515-ezgif.com-video-to-gif-converter.gif"/>
          <p:cNvPicPr preferRelativeResize="0"/>
          <p:nvPr/>
        </p:nvPicPr>
        <p:blipFill rotWithShape="1">
          <a:blip r:embed="rId4">
            <a:alphaModFix/>
          </a:blip>
          <a:srcRect b="17741" l="0" r="0" t="13943"/>
          <a:stretch/>
        </p:blipFill>
        <p:spPr>
          <a:xfrm>
            <a:off x="1372400" y="5558525"/>
            <a:ext cx="7254700" cy="4565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1" name="Google Shape;341;p28"/>
          <p:cNvGrpSpPr/>
          <p:nvPr/>
        </p:nvGrpSpPr>
        <p:grpSpPr>
          <a:xfrm>
            <a:off x="15556625" y="2233085"/>
            <a:ext cx="860069" cy="333573"/>
            <a:chOff x="0" y="0"/>
            <a:chExt cx="1146758" cy="444764"/>
          </a:xfrm>
        </p:grpSpPr>
        <p:grpSp>
          <p:nvGrpSpPr>
            <p:cNvPr id="342" name="Google Shape;342;p28"/>
            <p:cNvGrpSpPr/>
            <p:nvPr/>
          </p:nvGrpSpPr>
          <p:grpSpPr>
            <a:xfrm>
              <a:off x="0" y="0"/>
              <a:ext cx="444764" cy="444764"/>
              <a:chOff x="0" y="0"/>
              <a:chExt cx="812800" cy="812800"/>
            </a:xfrm>
          </p:grpSpPr>
          <p:sp>
            <p:nvSpPr>
              <p:cNvPr id="343" name="Google Shape;343;p2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28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5" name="Google Shape;345;p28"/>
            <p:cNvGrpSpPr/>
            <p:nvPr/>
          </p:nvGrpSpPr>
          <p:grpSpPr>
            <a:xfrm>
              <a:off x="701994" y="0"/>
              <a:ext cx="444764" cy="444764"/>
              <a:chOff x="0" y="0"/>
              <a:chExt cx="812800" cy="812800"/>
            </a:xfrm>
          </p:grpSpPr>
          <p:sp>
            <p:nvSpPr>
              <p:cNvPr id="346" name="Google Shape;346;p2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28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9"/>
          <p:cNvSpPr txBox="1"/>
          <p:nvPr/>
        </p:nvSpPr>
        <p:spPr>
          <a:xfrm>
            <a:off x="704850" y="1092525"/>
            <a:ext cx="16878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latin typeface="Red Hat Display"/>
                <a:ea typeface="Red Hat Display"/>
                <a:cs typeface="Red Hat Display"/>
                <a:sym typeface="Red Hat Display"/>
              </a:rPr>
              <a:t>DESTAQUE DOS NÓS PELO VISUALIZADOR</a:t>
            </a:r>
            <a:endParaRPr/>
          </a:p>
        </p:txBody>
      </p:sp>
      <p:sp>
        <p:nvSpPr>
          <p:cNvPr id="353" name="Google Shape;353;p29"/>
          <p:cNvSpPr txBox="1"/>
          <p:nvPr/>
        </p:nvSpPr>
        <p:spPr>
          <a:xfrm>
            <a:off x="1511950" y="2233075"/>
            <a:ext cx="6975600" cy="3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just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999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 aplicação permite que, ao clicar em um objeto no modelo 3D, o nó correspondente seja automaticamente destacado no grafo de dados para análise.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99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4" name="Google Shape;354;p29"/>
          <p:cNvSpPr txBox="1"/>
          <p:nvPr/>
        </p:nvSpPr>
        <p:spPr>
          <a:xfrm>
            <a:off x="17259300" y="9210675"/>
            <a:ext cx="6477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latin typeface="Open Sans"/>
                <a:ea typeface="Open Sans"/>
                <a:cs typeface="Open Sans"/>
                <a:sym typeface="Open Sans"/>
              </a:rPr>
              <a:t>17</a:t>
            </a:r>
            <a:endParaRPr sz="2499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55" name="Google Shape;355;p29" title="GravaodeTela2025-07-16103515-ezgif.com-video-to-gif-converter.gif"/>
          <p:cNvPicPr preferRelativeResize="0"/>
          <p:nvPr/>
        </p:nvPicPr>
        <p:blipFill rotWithShape="1">
          <a:blip r:embed="rId3">
            <a:alphaModFix/>
          </a:blip>
          <a:srcRect b="17741" l="0" r="0" t="13943"/>
          <a:stretch/>
        </p:blipFill>
        <p:spPr>
          <a:xfrm>
            <a:off x="1372400" y="5558525"/>
            <a:ext cx="7254700" cy="456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29" title="GravaodeTela2025-07-16104011-ezgif.com-video-to-gif-converter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06763" y="3192000"/>
            <a:ext cx="7872876" cy="6403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7" name="Google Shape;357;p29"/>
          <p:cNvGrpSpPr/>
          <p:nvPr/>
        </p:nvGrpSpPr>
        <p:grpSpPr>
          <a:xfrm>
            <a:off x="16008975" y="2233085"/>
            <a:ext cx="860069" cy="333573"/>
            <a:chOff x="0" y="0"/>
            <a:chExt cx="1146758" cy="444764"/>
          </a:xfrm>
        </p:grpSpPr>
        <p:grpSp>
          <p:nvGrpSpPr>
            <p:cNvPr id="358" name="Google Shape;358;p29"/>
            <p:cNvGrpSpPr/>
            <p:nvPr/>
          </p:nvGrpSpPr>
          <p:grpSpPr>
            <a:xfrm>
              <a:off x="0" y="0"/>
              <a:ext cx="444764" cy="444764"/>
              <a:chOff x="0" y="0"/>
              <a:chExt cx="812800" cy="812800"/>
            </a:xfrm>
          </p:grpSpPr>
          <p:sp>
            <p:nvSpPr>
              <p:cNvPr id="359" name="Google Shape;359;p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29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1" name="Google Shape;361;p29"/>
            <p:cNvGrpSpPr/>
            <p:nvPr/>
          </p:nvGrpSpPr>
          <p:grpSpPr>
            <a:xfrm>
              <a:off x="701994" y="0"/>
              <a:ext cx="444764" cy="444764"/>
              <a:chOff x="0" y="0"/>
              <a:chExt cx="812800" cy="812800"/>
            </a:xfrm>
          </p:grpSpPr>
          <p:sp>
            <p:nvSpPr>
              <p:cNvPr id="362" name="Google Shape;362;p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29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8" name="Google Shape;368;p30"/>
          <p:cNvGrpSpPr/>
          <p:nvPr/>
        </p:nvGrpSpPr>
        <p:grpSpPr>
          <a:xfrm>
            <a:off x="1028700" y="8924722"/>
            <a:ext cx="860069" cy="333573"/>
            <a:chOff x="0" y="0"/>
            <a:chExt cx="1146758" cy="444764"/>
          </a:xfrm>
        </p:grpSpPr>
        <p:grpSp>
          <p:nvGrpSpPr>
            <p:cNvPr id="369" name="Google Shape;369;p30"/>
            <p:cNvGrpSpPr/>
            <p:nvPr/>
          </p:nvGrpSpPr>
          <p:grpSpPr>
            <a:xfrm>
              <a:off x="0" y="0"/>
              <a:ext cx="444764" cy="444764"/>
              <a:chOff x="0" y="0"/>
              <a:chExt cx="812800" cy="812800"/>
            </a:xfrm>
          </p:grpSpPr>
          <p:sp>
            <p:nvSpPr>
              <p:cNvPr id="370" name="Google Shape;370;p3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30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2" name="Google Shape;372;p30"/>
            <p:cNvGrpSpPr/>
            <p:nvPr/>
          </p:nvGrpSpPr>
          <p:grpSpPr>
            <a:xfrm>
              <a:off x="701994" y="0"/>
              <a:ext cx="444764" cy="444764"/>
              <a:chOff x="0" y="0"/>
              <a:chExt cx="812800" cy="812800"/>
            </a:xfrm>
          </p:grpSpPr>
          <p:sp>
            <p:nvSpPr>
              <p:cNvPr id="373" name="Google Shape;373;p3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30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5" name="Google Shape;375;p30"/>
          <p:cNvSpPr txBox="1"/>
          <p:nvPr/>
        </p:nvSpPr>
        <p:spPr>
          <a:xfrm>
            <a:off x="5252873" y="3145174"/>
            <a:ext cx="7782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latin typeface="Red Hat Display"/>
                <a:ea typeface="Red Hat Display"/>
                <a:cs typeface="Red Hat Display"/>
                <a:sym typeface="Red Hat Display"/>
              </a:rPr>
              <a:t>O PROTÓTIPO</a:t>
            </a:r>
            <a:endParaRPr/>
          </a:p>
        </p:txBody>
      </p:sp>
      <p:sp>
        <p:nvSpPr>
          <p:cNvPr id="376" name="Google Shape;376;p30"/>
          <p:cNvSpPr txBox="1"/>
          <p:nvPr/>
        </p:nvSpPr>
        <p:spPr>
          <a:xfrm>
            <a:off x="1958126" y="4402938"/>
            <a:ext cx="14371800" cy="6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67">
                <a:solidFill>
                  <a:srgbClr val="E7191F"/>
                </a:solidFill>
                <a:latin typeface="Inter"/>
                <a:ea typeface="Inter"/>
                <a:cs typeface="Inter"/>
                <a:sym typeface="Inter"/>
              </a:rPr>
              <a:t>Vamos dar uma olhada no Protótipo funcionando!</a:t>
            </a:r>
            <a:endParaRPr/>
          </a:p>
        </p:txBody>
      </p:sp>
      <p:sp>
        <p:nvSpPr>
          <p:cNvPr id="377" name="Google Shape;377;p30"/>
          <p:cNvSpPr txBox="1"/>
          <p:nvPr/>
        </p:nvSpPr>
        <p:spPr>
          <a:xfrm>
            <a:off x="17259300" y="9210675"/>
            <a:ext cx="4686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99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  <a:r>
              <a:rPr lang="en-US" sz="2499">
                <a:latin typeface="Open Sans"/>
                <a:ea typeface="Open Sans"/>
                <a:cs typeface="Open Sans"/>
                <a:sym typeface="Open Sans"/>
              </a:rPr>
              <a:t>8</a:t>
            </a:r>
            <a:endParaRPr/>
          </a:p>
        </p:txBody>
      </p:sp>
      <p:sp>
        <p:nvSpPr>
          <p:cNvPr id="378" name="Google Shape;378;p30"/>
          <p:cNvSpPr txBox="1"/>
          <p:nvPr/>
        </p:nvSpPr>
        <p:spPr>
          <a:xfrm>
            <a:off x="3197250" y="5486425"/>
            <a:ext cx="11893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>
                <a:latin typeface="Red Hat Display"/>
                <a:ea typeface="Red Hat Display"/>
                <a:cs typeface="Red Hat Display"/>
                <a:sym typeface="Red Hat Display"/>
              </a:rPr>
              <a:t>Vamos explorar o grafo e mostrar as funcionalidades apresentadas, funcionando em tempo real!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1"/>
          <p:cNvSpPr/>
          <p:nvPr/>
        </p:nvSpPr>
        <p:spPr>
          <a:xfrm>
            <a:off x="1118674" y="2266936"/>
            <a:ext cx="7591753" cy="6482007"/>
          </a:xfrm>
          <a:custGeom>
            <a:rect b="b" l="l" r="r" t="t"/>
            <a:pathLst>
              <a:path extrusionOk="0" h="431918" w="505864">
                <a:moveTo>
                  <a:pt x="23455" y="0"/>
                </a:moveTo>
                <a:lnTo>
                  <a:pt x="482409" y="0"/>
                </a:lnTo>
                <a:cubicBezTo>
                  <a:pt x="488630" y="0"/>
                  <a:pt x="494596" y="2471"/>
                  <a:pt x="498994" y="6870"/>
                </a:cubicBezTo>
                <a:cubicBezTo>
                  <a:pt x="503393" y="11268"/>
                  <a:pt x="505864" y="17234"/>
                  <a:pt x="505864" y="23455"/>
                </a:cubicBezTo>
                <a:lnTo>
                  <a:pt x="505864" y="408463"/>
                </a:lnTo>
                <a:cubicBezTo>
                  <a:pt x="505864" y="414684"/>
                  <a:pt x="503393" y="420650"/>
                  <a:pt x="498994" y="425048"/>
                </a:cubicBezTo>
                <a:cubicBezTo>
                  <a:pt x="494596" y="429447"/>
                  <a:pt x="488630" y="431918"/>
                  <a:pt x="482409" y="431918"/>
                </a:cubicBezTo>
                <a:lnTo>
                  <a:pt x="23455" y="431918"/>
                </a:lnTo>
                <a:cubicBezTo>
                  <a:pt x="17234" y="431918"/>
                  <a:pt x="11268" y="429447"/>
                  <a:pt x="6870" y="425048"/>
                </a:cubicBezTo>
                <a:cubicBezTo>
                  <a:pt x="2471" y="420650"/>
                  <a:pt x="0" y="414684"/>
                  <a:pt x="0" y="408463"/>
                </a:cubicBezTo>
                <a:lnTo>
                  <a:pt x="0" y="23455"/>
                </a:lnTo>
                <a:cubicBezTo>
                  <a:pt x="0" y="17234"/>
                  <a:pt x="2471" y="11268"/>
                  <a:pt x="6870" y="6870"/>
                </a:cubicBezTo>
                <a:cubicBezTo>
                  <a:pt x="11268" y="2471"/>
                  <a:pt x="17234" y="0"/>
                  <a:pt x="23455" y="0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950" r="-949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1"/>
          <p:cNvSpPr txBox="1"/>
          <p:nvPr/>
        </p:nvSpPr>
        <p:spPr>
          <a:xfrm>
            <a:off x="10068292" y="4610100"/>
            <a:ext cx="59418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999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Verificando o conflito detectado no modelo BIM novamente</a:t>
            </a:r>
            <a:r>
              <a:rPr lang="en-US" sz="2999">
                <a:latin typeface="Inter"/>
                <a:ea typeface="Inter"/>
                <a:cs typeface="Inter"/>
                <a:sym typeface="Inter"/>
              </a:rPr>
              <a:t>…</a:t>
            </a:r>
            <a:endParaRPr/>
          </a:p>
        </p:txBody>
      </p:sp>
      <p:sp>
        <p:nvSpPr>
          <p:cNvPr id="385" name="Google Shape;385;p31"/>
          <p:cNvSpPr/>
          <p:nvPr/>
        </p:nvSpPr>
        <p:spPr>
          <a:xfrm>
            <a:off x="5696903" y="7002779"/>
            <a:ext cx="322898" cy="996315"/>
          </a:xfrm>
          <a:custGeom>
            <a:rect b="b" l="l" r="r" t="t"/>
            <a:pathLst>
              <a:path extrusionOk="0" h="1328420" w="430530">
                <a:moveTo>
                  <a:pt x="154940" y="67310"/>
                </a:moveTo>
                <a:cubicBezTo>
                  <a:pt x="205740" y="347980"/>
                  <a:pt x="330200" y="613410"/>
                  <a:pt x="365760" y="742950"/>
                </a:cubicBezTo>
                <a:cubicBezTo>
                  <a:pt x="386080" y="817880"/>
                  <a:pt x="387350" y="864870"/>
                  <a:pt x="396240" y="924560"/>
                </a:cubicBezTo>
                <a:cubicBezTo>
                  <a:pt x="406400" y="982980"/>
                  <a:pt x="417830" y="1041400"/>
                  <a:pt x="421640" y="1096010"/>
                </a:cubicBezTo>
                <a:cubicBezTo>
                  <a:pt x="426720" y="1145540"/>
                  <a:pt x="430530" y="1203960"/>
                  <a:pt x="424180" y="1239520"/>
                </a:cubicBezTo>
                <a:cubicBezTo>
                  <a:pt x="421640" y="1262380"/>
                  <a:pt x="417830" y="1278890"/>
                  <a:pt x="406400" y="1292860"/>
                </a:cubicBezTo>
                <a:cubicBezTo>
                  <a:pt x="396240" y="1306830"/>
                  <a:pt x="377190" y="1319530"/>
                  <a:pt x="360680" y="1323340"/>
                </a:cubicBezTo>
                <a:cubicBezTo>
                  <a:pt x="344170" y="1328420"/>
                  <a:pt x="321310" y="1327150"/>
                  <a:pt x="304800" y="1320800"/>
                </a:cubicBezTo>
                <a:cubicBezTo>
                  <a:pt x="289560" y="1314450"/>
                  <a:pt x="271780" y="1301750"/>
                  <a:pt x="262890" y="1285240"/>
                </a:cubicBezTo>
                <a:cubicBezTo>
                  <a:pt x="252730" y="1264920"/>
                  <a:pt x="250190" y="1224280"/>
                  <a:pt x="259080" y="1203960"/>
                </a:cubicBezTo>
                <a:cubicBezTo>
                  <a:pt x="265430" y="1186180"/>
                  <a:pt x="280670" y="1170940"/>
                  <a:pt x="297180" y="1163320"/>
                </a:cubicBezTo>
                <a:cubicBezTo>
                  <a:pt x="312420" y="1154430"/>
                  <a:pt x="332740" y="1149350"/>
                  <a:pt x="351790" y="1154430"/>
                </a:cubicBezTo>
                <a:cubicBezTo>
                  <a:pt x="373380" y="1159510"/>
                  <a:pt x="406400" y="1181100"/>
                  <a:pt x="416560" y="1202690"/>
                </a:cubicBezTo>
                <a:cubicBezTo>
                  <a:pt x="426720" y="1225550"/>
                  <a:pt x="421640" y="1264920"/>
                  <a:pt x="411480" y="1285240"/>
                </a:cubicBezTo>
                <a:cubicBezTo>
                  <a:pt x="403860" y="1301750"/>
                  <a:pt x="387350" y="1315720"/>
                  <a:pt x="369570" y="1320800"/>
                </a:cubicBezTo>
                <a:cubicBezTo>
                  <a:pt x="347980" y="1327150"/>
                  <a:pt x="308610" y="1323340"/>
                  <a:pt x="288290" y="1311910"/>
                </a:cubicBezTo>
                <a:cubicBezTo>
                  <a:pt x="273050" y="1303020"/>
                  <a:pt x="261620" y="1289050"/>
                  <a:pt x="255270" y="1267460"/>
                </a:cubicBezTo>
                <a:cubicBezTo>
                  <a:pt x="242570" y="1231900"/>
                  <a:pt x="259080" y="1163320"/>
                  <a:pt x="254000" y="1107440"/>
                </a:cubicBezTo>
                <a:cubicBezTo>
                  <a:pt x="247650" y="1045210"/>
                  <a:pt x="219710" y="962660"/>
                  <a:pt x="213360" y="910590"/>
                </a:cubicBezTo>
                <a:cubicBezTo>
                  <a:pt x="210820" y="878840"/>
                  <a:pt x="215900" y="862330"/>
                  <a:pt x="212090" y="831850"/>
                </a:cubicBezTo>
                <a:cubicBezTo>
                  <a:pt x="205740" y="787400"/>
                  <a:pt x="189230" y="728980"/>
                  <a:pt x="168910" y="666750"/>
                </a:cubicBezTo>
                <a:cubicBezTo>
                  <a:pt x="140970" y="581660"/>
                  <a:pt x="83820" y="467360"/>
                  <a:pt x="54610" y="369570"/>
                </a:cubicBezTo>
                <a:cubicBezTo>
                  <a:pt x="27940" y="276860"/>
                  <a:pt x="0" y="149860"/>
                  <a:pt x="0" y="92710"/>
                </a:cubicBezTo>
                <a:cubicBezTo>
                  <a:pt x="0" y="68580"/>
                  <a:pt x="0" y="53340"/>
                  <a:pt x="11430" y="38100"/>
                </a:cubicBezTo>
                <a:cubicBezTo>
                  <a:pt x="22860" y="21590"/>
                  <a:pt x="53340" y="3810"/>
                  <a:pt x="73660" y="1270"/>
                </a:cubicBezTo>
                <a:cubicBezTo>
                  <a:pt x="92710" y="0"/>
                  <a:pt x="113030" y="8890"/>
                  <a:pt x="127000" y="19050"/>
                </a:cubicBezTo>
                <a:cubicBezTo>
                  <a:pt x="140970" y="30480"/>
                  <a:pt x="154940" y="67310"/>
                  <a:pt x="154940" y="67310"/>
                </a:cubicBezTo>
              </a:path>
            </a:pathLst>
          </a:custGeom>
          <a:solidFill>
            <a:srgbClr val="E719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31"/>
          <p:cNvSpPr/>
          <p:nvPr/>
        </p:nvSpPr>
        <p:spPr>
          <a:xfrm>
            <a:off x="5525452" y="6973253"/>
            <a:ext cx="244793" cy="364808"/>
          </a:xfrm>
          <a:custGeom>
            <a:rect b="b" l="l" r="r" t="t"/>
            <a:pathLst>
              <a:path extrusionOk="0" h="486410" w="326390">
                <a:moveTo>
                  <a:pt x="316230" y="114300"/>
                </a:moveTo>
                <a:cubicBezTo>
                  <a:pt x="151130" y="448310"/>
                  <a:pt x="147320" y="461010"/>
                  <a:pt x="132080" y="468630"/>
                </a:cubicBezTo>
                <a:cubicBezTo>
                  <a:pt x="113030" y="478790"/>
                  <a:pt x="74930" y="485140"/>
                  <a:pt x="54610" y="476250"/>
                </a:cubicBezTo>
                <a:cubicBezTo>
                  <a:pt x="33020" y="467360"/>
                  <a:pt x="11430" y="436880"/>
                  <a:pt x="5080" y="416560"/>
                </a:cubicBezTo>
                <a:cubicBezTo>
                  <a:pt x="0" y="398780"/>
                  <a:pt x="3810" y="378460"/>
                  <a:pt x="11430" y="363220"/>
                </a:cubicBezTo>
                <a:cubicBezTo>
                  <a:pt x="19050" y="347980"/>
                  <a:pt x="31750" y="332740"/>
                  <a:pt x="48260" y="325120"/>
                </a:cubicBezTo>
                <a:cubicBezTo>
                  <a:pt x="68580" y="317500"/>
                  <a:pt x="106680" y="316230"/>
                  <a:pt x="125730" y="326390"/>
                </a:cubicBezTo>
                <a:cubicBezTo>
                  <a:pt x="146050" y="337820"/>
                  <a:pt x="166370" y="369570"/>
                  <a:pt x="168910" y="392430"/>
                </a:cubicBezTo>
                <a:cubicBezTo>
                  <a:pt x="171450" y="415290"/>
                  <a:pt x="156210" y="449580"/>
                  <a:pt x="138430" y="463550"/>
                </a:cubicBezTo>
                <a:cubicBezTo>
                  <a:pt x="121920" y="478790"/>
                  <a:pt x="85090" y="486410"/>
                  <a:pt x="62230" y="478790"/>
                </a:cubicBezTo>
                <a:cubicBezTo>
                  <a:pt x="40640" y="472440"/>
                  <a:pt x="15240" y="444500"/>
                  <a:pt x="7620" y="425450"/>
                </a:cubicBezTo>
                <a:cubicBezTo>
                  <a:pt x="0" y="408940"/>
                  <a:pt x="3810" y="391160"/>
                  <a:pt x="7620" y="372110"/>
                </a:cubicBezTo>
                <a:cubicBezTo>
                  <a:pt x="13970" y="344170"/>
                  <a:pt x="33020" y="317500"/>
                  <a:pt x="53340" y="279400"/>
                </a:cubicBezTo>
                <a:cubicBezTo>
                  <a:pt x="87630" y="213360"/>
                  <a:pt x="156210" y="49530"/>
                  <a:pt x="200660" y="16510"/>
                </a:cubicBezTo>
                <a:cubicBezTo>
                  <a:pt x="219710" y="1270"/>
                  <a:pt x="236220" y="0"/>
                  <a:pt x="254000" y="1270"/>
                </a:cubicBezTo>
                <a:cubicBezTo>
                  <a:pt x="271780" y="3810"/>
                  <a:pt x="292100" y="13970"/>
                  <a:pt x="303530" y="26670"/>
                </a:cubicBezTo>
                <a:cubicBezTo>
                  <a:pt x="316230" y="39370"/>
                  <a:pt x="323850" y="62230"/>
                  <a:pt x="325120" y="78740"/>
                </a:cubicBezTo>
                <a:cubicBezTo>
                  <a:pt x="326390" y="91440"/>
                  <a:pt x="316230" y="114300"/>
                  <a:pt x="316230" y="114300"/>
                </a:cubicBezTo>
              </a:path>
            </a:pathLst>
          </a:custGeom>
          <a:solidFill>
            <a:srgbClr val="E719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31"/>
          <p:cNvSpPr/>
          <p:nvPr/>
        </p:nvSpPr>
        <p:spPr>
          <a:xfrm>
            <a:off x="5724525" y="6973252"/>
            <a:ext cx="394335" cy="378143"/>
          </a:xfrm>
          <a:custGeom>
            <a:rect b="b" l="l" r="r" t="t"/>
            <a:pathLst>
              <a:path extrusionOk="0" h="504190" w="525780">
                <a:moveTo>
                  <a:pt x="124460" y="13970"/>
                </a:moveTo>
                <a:cubicBezTo>
                  <a:pt x="262890" y="118110"/>
                  <a:pt x="480060" y="314960"/>
                  <a:pt x="513080" y="379730"/>
                </a:cubicBezTo>
                <a:cubicBezTo>
                  <a:pt x="525780" y="402590"/>
                  <a:pt x="525780" y="415290"/>
                  <a:pt x="523240" y="431800"/>
                </a:cubicBezTo>
                <a:cubicBezTo>
                  <a:pt x="520700" y="448310"/>
                  <a:pt x="510540" y="467360"/>
                  <a:pt x="499110" y="478790"/>
                </a:cubicBezTo>
                <a:cubicBezTo>
                  <a:pt x="486410" y="491490"/>
                  <a:pt x="467360" y="500380"/>
                  <a:pt x="450850" y="501650"/>
                </a:cubicBezTo>
                <a:cubicBezTo>
                  <a:pt x="434340" y="504190"/>
                  <a:pt x="412750" y="501650"/>
                  <a:pt x="398780" y="491490"/>
                </a:cubicBezTo>
                <a:cubicBezTo>
                  <a:pt x="381000" y="478790"/>
                  <a:pt x="359410" y="448310"/>
                  <a:pt x="358140" y="425450"/>
                </a:cubicBezTo>
                <a:cubicBezTo>
                  <a:pt x="355600" y="402590"/>
                  <a:pt x="373380" y="368300"/>
                  <a:pt x="389890" y="354330"/>
                </a:cubicBezTo>
                <a:cubicBezTo>
                  <a:pt x="402590" y="341630"/>
                  <a:pt x="421640" y="335280"/>
                  <a:pt x="439420" y="336550"/>
                </a:cubicBezTo>
                <a:cubicBezTo>
                  <a:pt x="461010" y="337820"/>
                  <a:pt x="495300" y="355600"/>
                  <a:pt x="509270" y="372110"/>
                </a:cubicBezTo>
                <a:cubicBezTo>
                  <a:pt x="520700" y="386080"/>
                  <a:pt x="524510" y="406400"/>
                  <a:pt x="523240" y="422910"/>
                </a:cubicBezTo>
                <a:cubicBezTo>
                  <a:pt x="523240" y="439420"/>
                  <a:pt x="515620" y="459740"/>
                  <a:pt x="504190" y="472440"/>
                </a:cubicBezTo>
                <a:cubicBezTo>
                  <a:pt x="494030" y="485140"/>
                  <a:pt x="476250" y="496570"/>
                  <a:pt x="459740" y="500380"/>
                </a:cubicBezTo>
                <a:cubicBezTo>
                  <a:pt x="443230" y="504190"/>
                  <a:pt x="425450" y="504190"/>
                  <a:pt x="406400" y="495300"/>
                </a:cubicBezTo>
                <a:cubicBezTo>
                  <a:pt x="377190" y="482600"/>
                  <a:pt x="337820" y="435610"/>
                  <a:pt x="308610" y="403860"/>
                </a:cubicBezTo>
                <a:cubicBezTo>
                  <a:pt x="284480" y="375920"/>
                  <a:pt x="275590" y="351790"/>
                  <a:pt x="245110" y="318770"/>
                </a:cubicBezTo>
                <a:cubicBezTo>
                  <a:pt x="193040" y="262890"/>
                  <a:pt x="39370" y="167640"/>
                  <a:pt x="11430" y="116840"/>
                </a:cubicBezTo>
                <a:cubicBezTo>
                  <a:pt x="0" y="95250"/>
                  <a:pt x="1270" y="77470"/>
                  <a:pt x="5080" y="62230"/>
                </a:cubicBezTo>
                <a:cubicBezTo>
                  <a:pt x="6350" y="49530"/>
                  <a:pt x="12700" y="38100"/>
                  <a:pt x="21590" y="29210"/>
                </a:cubicBezTo>
                <a:cubicBezTo>
                  <a:pt x="33020" y="17780"/>
                  <a:pt x="53340" y="5080"/>
                  <a:pt x="69850" y="2540"/>
                </a:cubicBezTo>
                <a:cubicBezTo>
                  <a:pt x="87630" y="0"/>
                  <a:pt x="124460" y="13970"/>
                  <a:pt x="124460" y="13970"/>
                </a:cubicBezTo>
              </a:path>
            </a:pathLst>
          </a:custGeom>
          <a:solidFill>
            <a:srgbClr val="E719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31"/>
          <p:cNvSpPr txBox="1"/>
          <p:nvPr/>
        </p:nvSpPr>
        <p:spPr>
          <a:xfrm>
            <a:off x="17259300" y="9210675"/>
            <a:ext cx="4866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latin typeface="Open Sans"/>
                <a:ea typeface="Open Sans"/>
                <a:cs typeface="Open Sans"/>
                <a:sym typeface="Open Sans"/>
              </a:rPr>
              <a:t>19</a:t>
            </a:r>
            <a:endParaRPr/>
          </a:p>
        </p:txBody>
      </p:sp>
      <p:grpSp>
        <p:nvGrpSpPr>
          <p:cNvPr id="389" name="Google Shape;389;p31"/>
          <p:cNvGrpSpPr/>
          <p:nvPr/>
        </p:nvGrpSpPr>
        <p:grpSpPr>
          <a:xfrm>
            <a:off x="1028700" y="9410697"/>
            <a:ext cx="860069" cy="333573"/>
            <a:chOff x="0" y="0"/>
            <a:chExt cx="1146758" cy="444764"/>
          </a:xfrm>
        </p:grpSpPr>
        <p:grpSp>
          <p:nvGrpSpPr>
            <p:cNvPr id="390" name="Google Shape;390;p31"/>
            <p:cNvGrpSpPr/>
            <p:nvPr/>
          </p:nvGrpSpPr>
          <p:grpSpPr>
            <a:xfrm>
              <a:off x="0" y="0"/>
              <a:ext cx="444764" cy="444764"/>
              <a:chOff x="0" y="0"/>
              <a:chExt cx="812800" cy="812800"/>
            </a:xfrm>
          </p:grpSpPr>
          <p:sp>
            <p:nvSpPr>
              <p:cNvPr id="391" name="Google Shape;391;p3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31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3" name="Google Shape;393;p31"/>
            <p:cNvGrpSpPr/>
            <p:nvPr/>
          </p:nvGrpSpPr>
          <p:grpSpPr>
            <a:xfrm>
              <a:off x="701994" y="0"/>
              <a:ext cx="444764" cy="444764"/>
              <a:chOff x="0" y="0"/>
              <a:chExt cx="812800" cy="812800"/>
            </a:xfrm>
          </p:grpSpPr>
          <p:sp>
            <p:nvSpPr>
              <p:cNvPr id="394" name="Google Shape;394;p3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31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14"/>
          <p:cNvGrpSpPr/>
          <p:nvPr/>
        </p:nvGrpSpPr>
        <p:grpSpPr>
          <a:xfrm>
            <a:off x="1028700" y="8924722"/>
            <a:ext cx="860074" cy="333578"/>
            <a:chOff x="0" y="0"/>
            <a:chExt cx="1146765" cy="444771"/>
          </a:xfrm>
        </p:grpSpPr>
        <p:grpSp>
          <p:nvGrpSpPr>
            <p:cNvPr id="116" name="Google Shape;116;p14"/>
            <p:cNvGrpSpPr/>
            <p:nvPr/>
          </p:nvGrpSpPr>
          <p:grpSpPr>
            <a:xfrm>
              <a:off x="0" y="0"/>
              <a:ext cx="444771" cy="444771"/>
              <a:chOff x="0" y="0"/>
              <a:chExt cx="812800" cy="812800"/>
            </a:xfrm>
          </p:grpSpPr>
          <p:sp>
            <p:nvSpPr>
              <p:cNvPr id="117" name="Google Shape;117;p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14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9" name="Google Shape;119;p14"/>
            <p:cNvGrpSpPr/>
            <p:nvPr/>
          </p:nvGrpSpPr>
          <p:grpSpPr>
            <a:xfrm>
              <a:off x="701994" y="0"/>
              <a:ext cx="444771" cy="444771"/>
              <a:chOff x="0" y="0"/>
              <a:chExt cx="812800" cy="812800"/>
            </a:xfrm>
          </p:grpSpPr>
          <p:sp>
            <p:nvSpPr>
              <p:cNvPr id="120" name="Google Shape;120;p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14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22" name="Google Shape;122;p14"/>
          <p:cNvSpPr txBox="1"/>
          <p:nvPr/>
        </p:nvSpPr>
        <p:spPr>
          <a:xfrm>
            <a:off x="5252873" y="3145174"/>
            <a:ext cx="7782254" cy="943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600" u="none" cap="none" strike="noStrike">
                <a:solidFill>
                  <a:srgbClr val="000000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O PROJETO</a:t>
            </a:r>
            <a:endParaRPr/>
          </a:p>
        </p:txBody>
      </p:sp>
      <p:sp>
        <p:nvSpPr>
          <p:cNvPr id="123" name="Google Shape;123;p14"/>
          <p:cNvSpPr txBox="1"/>
          <p:nvPr/>
        </p:nvSpPr>
        <p:spPr>
          <a:xfrm>
            <a:off x="2363189" y="4380664"/>
            <a:ext cx="13561622" cy="7628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67" u="none" cap="none" strike="noStrike">
                <a:solidFill>
                  <a:srgbClr val="E7191F"/>
                </a:solidFill>
                <a:latin typeface="Inter"/>
                <a:ea typeface="Inter"/>
                <a:cs typeface="Inter"/>
                <a:sym typeface="Inter"/>
              </a:rPr>
              <a:t>Detectando conflitos e Explorando Modelos BIM </a:t>
            </a:r>
            <a:endParaRPr/>
          </a:p>
        </p:txBody>
      </p:sp>
      <p:sp>
        <p:nvSpPr>
          <p:cNvPr id="124" name="Google Shape;124;p1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99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/>
          </a:p>
        </p:txBody>
      </p:sp>
      <p:sp>
        <p:nvSpPr>
          <p:cNvPr id="125" name="Google Shape;125;p14"/>
          <p:cNvSpPr txBox="1"/>
          <p:nvPr/>
        </p:nvSpPr>
        <p:spPr>
          <a:xfrm>
            <a:off x="4055640" y="5486400"/>
            <a:ext cx="10176720" cy="727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000000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COM ONTOLOGIAS E GRAFOS, APLICANDO RDF, SHACL, APACHE FUSEKI E LLMS PARA GARANTIR CONFORMIDADE E QUALIDADE EM ARQUIVOS IFC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2"/>
          <p:cNvSpPr txBox="1"/>
          <p:nvPr/>
        </p:nvSpPr>
        <p:spPr>
          <a:xfrm>
            <a:off x="4235250" y="4143600"/>
            <a:ext cx="9817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600" u="none" cap="none" strike="noStrike">
                <a:solidFill>
                  <a:srgbClr val="000000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OBRIGADO PELA ATENÇÃO!</a:t>
            </a:r>
            <a:endParaRPr b="1" i="0" sz="5600" u="none" cap="none" strike="noStrike">
              <a:solidFill>
                <a:srgbClr val="000000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grpSp>
        <p:nvGrpSpPr>
          <p:cNvPr id="401" name="Google Shape;401;p32"/>
          <p:cNvGrpSpPr/>
          <p:nvPr/>
        </p:nvGrpSpPr>
        <p:grpSpPr>
          <a:xfrm>
            <a:off x="12743135" y="6134955"/>
            <a:ext cx="3512536" cy="701435"/>
            <a:chOff x="0" y="-38100"/>
            <a:chExt cx="4683381" cy="935247"/>
          </a:xfrm>
        </p:grpSpPr>
        <p:sp>
          <p:nvSpPr>
            <p:cNvPr id="402" name="Google Shape;402;p32"/>
            <p:cNvSpPr txBox="1"/>
            <p:nvPr/>
          </p:nvSpPr>
          <p:spPr>
            <a:xfrm>
              <a:off x="0" y="500907"/>
              <a:ext cx="4683381" cy="39624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00" u="none" cap="none" strike="noStrike">
                  <a:solidFill>
                    <a:srgbClr val="FFFFFF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hello@reallygreatsite.com</a:t>
              </a:r>
              <a:endParaRPr/>
            </a:p>
          </p:txBody>
        </p:sp>
        <p:sp>
          <p:nvSpPr>
            <p:cNvPr id="403" name="Google Shape;403;p32"/>
            <p:cNvSpPr txBox="1"/>
            <p:nvPr/>
          </p:nvSpPr>
          <p:spPr>
            <a:xfrm>
              <a:off x="1164911" y="-38100"/>
              <a:ext cx="2353560" cy="4622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100" u="none" cap="none" strike="noStrike">
                  <a:solidFill>
                    <a:srgbClr val="FFFFFF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EMAIL</a:t>
              </a:r>
              <a:endParaRPr/>
            </a:p>
          </p:txBody>
        </p:sp>
      </p:grpSp>
      <p:grpSp>
        <p:nvGrpSpPr>
          <p:cNvPr id="404" name="Google Shape;404;p32"/>
          <p:cNvGrpSpPr/>
          <p:nvPr/>
        </p:nvGrpSpPr>
        <p:grpSpPr>
          <a:xfrm>
            <a:off x="12743135" y="2826065"/>
            <a:ext cx="3512536" cy="701435"/>
            <a:chOff x="0" y="-38100"/>
            <a:chExt cx="4683381" cy="935247"/>
          </a:xfrm>
        </p:grpSpPr>
        <p:sp>
          <p:nvSpPr>
            <p:cNvPr id="405" name="Google Shape;405;p32"/>
            <p:cNvSpPr txBox="1"/>
            <p:nvPr/>
          </p:nvSpPr>
          <p:spPr>
            <a:xfrm>
              <a:off x="0" y="500907"/>
              <a:ext cx="4683381" cy="39624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00" u="none" cap="none" strike="noStrike">
                  <a:solidFill>
                    <a:srgbClr val="FFFFFF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+123-456-7890</a:t>
              </a:r>
              <a:endParaRPr/>
            </a:p>
          </p:txBody>
        </p:sp>
        <p:sp>
          <p:nvSpPr>
            <p:cNvPr id="406" name="Google Shape;406;p32"/>
            <p:cNvSpPr txBox="1"/>
            <p:nvPr/>
          </p:nvSpPr>
          <p:spPr>
            <a:xfrm>
              <a:off x="1164911" y="-38100"/>
              <a:ext cx="2353560" cy="4622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100" u="none" cap="none" strike="noStrike">
                  <a:solidFill>
                    <a:srgbClr val="FFFFFF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PHONE</a:t>
              </a:r>
              <a:endParaRPr/>
            </a:p>
          </p:txBody>
        </p:sp>
      </p:grpSp>
      <p:grpSp>
        <p:nvGrpSpPr>
          <p:cNvPr id="407" name="Google Shape;407;p32"/>
          <p:cNvGrpSpPr/>
          <p:nvPr/>
        </p:nvGrpSpPr>
        <p:grpSpPr>
          <a:xfrm>
            <a:off x="12743135" y="7789400"/>
            <a:ext cx="3512536" cy="701435"/>
            <a:chOff x="0" y="-38100"/>
            <a:chExt cx="4683381" cy="935247"/>
          </a:xfrm>
        </p:grpSpPr>
        <p:sp>
          <p:nvSpPr>
            <p:cNvPr id="408" name="Google Shape;408;p32"/>
            <p:cNvSpPr txBox="1"/>
            <p:nvPr/>
          </p:nvSpPr>
          <p:spPr>
            <a:xfrm>
              <a:off x="0" y="500907"/>
              <a:ext cx="4683381" cy="39624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00" u="none" cap="none" strike="noStrike">
                  <a:solidFill>
                    <a:srgbClr val="FFFFFF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123 Anywhere St., Any City</a:t>
              </a:r>
              <a:endParaRPr/>
            </a:p>
          </p:txBody>
        </p:sp>
        <p:sp>
          <p:nvSpPr>
            <p:cNvPr id="409" name="Google Shape;409;p32"/>
            <p:cNvSpPr txBox="1"/>
            <p:nvPr/>
          </p:nvSpPr>
          <p:spPr>
            <a:xfrm>
              <a:off x="1164911" y="-38100"/>
              <a:ext cx="2353560" cy="4622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100" u="none" cap="none" strike="noStrike">
                  <a:solidFill>
                    <a:srgbClr val="FFFFFF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ADDRESS</a:t>
              </a:r>
              <a:endParaRPr/>
            </a:p>
          </p:txBody>
        </p:sp>
      </p:grpSp>
      <p:cxnSp>
        <p:nvCxnSpPr>
          <p:cNvPr id="410" name="Google Shape;410;p32"/>
          <p:cNvCxnSpPr/>
          <p:nvPr/>
        </p:nvCxnSpPr>
        <p:spPr>
          <a:xfrm>
            <a:off x="12538913" y="4018293"/>
            <a:ext cx="3920981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11" name="Google Shape;411;p32"/>
          <p:cNvCxnSpPr/>
          <p:nvPr/>
        </p:nvCxnSpPr>
        <p:spPr>
          <a:xfrm>
            <a:off x="12538913" y="7327183"/>
            <a:ext cx="3920981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2" name="Google Shape;412;p32"/>
          <p:cNvSpPr txBox="1"/>
          <p:nvPr/>
        </p:nvSpPr>
        <p:spPr>
          <a:xfrm>
            <a:off x="17259300" y="9210675"/>
            <a:ext cx="7356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latin typeface="Open Sans"/>
                <a:ea typeface="Open Sans"/>
                <a:cs typeface="Open Sans"/>
                <a:sym typeface="Open Sans"/>
              </a:rPr>
              <a:t>20</a:t>
            </a:r>
            <a:endParaRPr/>
          </a:p>
        </p:txBody>
      </p:sp>
      <p:grpSp>
        <p:nvGrpSpPr>
          <p:cNvPr id="413" name="Google Shape;413;p32"/>
          <p:cNvGrpSpPr/>
          <p:nvPr/>
        </p:nvGrpSpPr>
        <p:grpSpPr>
          <a:xfrm>
            <a:off x="1028700" y="9410697"/>
            <a:ext cx="860069" cy="333573"/>
            <a:chOff x="0" y="0"/>
            <a:chExt cx="1146758" cy="444764"/>
          </a:xfrm>
        </p:grpSpPr>
        <p:grpSp>
          <p:nvGrpSpPr>
            <p:cNvPr id="414" name="Google Shape;414;p32"/>
            <p:cNvGrpSpPr/>
            <p:nvPr/>
          </p:nvGrpSpPr>
          <p:grpSpPr>
            <a:xfrm>
              <a:off x="0" y="0"/>
              <a:ext cx="444764" cy="444764"/>
              <a:chOff x="0" y="0"/>
              <a:chExt cx="812800" cy="812800"/>
            </a:xfrm>
          </p:grpSpPr>
          <p:sp>
            <p:nvSpPr>
              <p:cNvPr id="415" name="Google Shape;415;p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32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7" name="Google Shape;417;p32"/>
            <p:cNvGrpSpPr/>
            <p:nvPr/>
          </p:nvGrpSpPr>
          <p:grpSpPr>
            <a:xfrm>
              <a:off x="701994" y="0"/>
              <a:ext cx="444764" cy="444764"/>
              <a:chOff x="0" y="0"/>
              <a:chExt cx="812800" cy="812800"/>
            </a:xfrm>
          </p:grpSpPr>
          <p:sp>
            <p:nvSpPr>
              <p:cNvPr id="418" name="Google Shape;418;p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32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20" name="Google Shape;420;p32"/>
          <p:cNvGrpSpPr/>
          <p:nvPr/>
        </p:nvGrpSpPr>
        <p:grpSpPr>
          <a:xfrm>
            <a:off x="13667551" y="-4290164"/>
            <a:ext cx="7719162" cy="7719162"/>
            <a:chOff x="0" y="0"/>
            <a:chExt cx="812800" cy="812800"/>
          </a:xfrm>
        </p:grpSpPr>
        <p:sp>
          <p:nvSpPr>
            <p:cNvPr id="421" name="Google Shape;421;p32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2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3"/>
          <p:cNvSpPr txBox="1"/>
          <p:nvPr/>
        </p:nvSpPr>
        <p:spPr>
          <a:xfrm>
            <a:off x="1241050" y="1268000"/>
            <a:ext cx="9817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latin typeface="Red Hat Display"/>
                <a:ea typeface="Red Hat Display"/>
                <a:cs typeface="Red Hat Display"/>
                <a:sym typeface="Red Hat Display"/>
              </a:rPr>
              <a:t>Link dos Slides</a:t>
            </a:r>
            <a:endParaRPr b="1" i="0" sz="5600" u="none" cap="none" strike="noStrike">
              <a:solidFill>
                <a:srgbClr val="000000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grpSp>
        <p:nvGrpSpPr>
          <p:cNvPr id="428" name="Google Shape;428;p33"/>
          <p:cNvGrpSpPr/>
          <p:nvPr/>
        </p:nvGrpSpPr>
        <p:grpSpPr>
          <a:xfrm>
            <a:off x="12743135" y="6134955"/>
            <a:ext cx="3512475" cy="681230"/>
            <a:chOff x="0" y="-38100"/>
            <a:chExt cx="4683300" cy="908307"/>
          </a:xfrm>
        </p:grpSpPr>
        <p:sp>
          <p:nvSpPr>
            <p:cNvPr id="429" name="Google Shape;429;p33"/>
            <p:cNvSpPr txBox="1"/>
            <p:nvPr/>
          </p:nvSpPr>
          <p:spPr>
            <a:xfrm>
              <a:off x="0" y="500907"/>
              <a:ext cx="46833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00" u="none" cap="none" strike="noStrike">
                  <a:solidFill>
                    <a:srgbClr val="FFFFFF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hello@reallygreatsite.com</a:t>
              </a:r>
              <a:endParaRPr/>
            </a:p>
          </p:txBody>
        </p:sp>
        <p:sp>
          <p:nvSpPr>
            <p:cNvPr id="430" name="Google Shape;430;p33"/>
            <p:cNvSpPr txBox="1"/>
            <p:nvPr/>
          </p:nvSpPr>
          <p:spPr>
            <a:xfrm>
              <a:off x="1164911" y="-38100"/>
              <a:ext cx="23535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100" u="none" cap="none" strike="noStrike">
                  <a:solidFill>
                    <a:srgbClr val="FFFFFF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EMAIL</a:t>
              </a:r>
              <a:endParaRPr/>
            </a:p>
          </p:txBody>
        </p:sp>
      </p:grpSp>
      <p:grpSp>
        <p:nvGrpSpPr>
          <p:cNvPr id="431" name="Google Shape;431;p33"/>
          <p:cNvGrpSpPr/>
          <p:nvPr/>
        </p:nvGrpSpPr>
        <p:grpSpPr>
          <a:xfrm>
            <a:off x="12743135" y="2826065"/>
            <a:ext cx="3512475" cy="681230"/>
            <a:chOff x="0" y="-38100"/>
            <a:chExt cx="4683300" cy="908307"/>
          </a:xfrm>
        </p:grpSpPr>
        <p:sp>
          <p:nvSpPr>
            <p:cNvPr id="432" name="Google Shape;432;p33"/>
            <p:cNvSpPr txBox="1"/>
            <p:nvPr/>
          </p:nvSpPr>
          <p:spPr>
            <a:xfrm>
              <a:off x="0" y="500907"/>
              <a:ext cx="46833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00" u="none" cap="none" strike="noStrike">
                  <a:solidFill>
                    <a:srgbClr val="FFFFFF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+123-456-7890</a:t>
              </a:r>
              <a:endParaRPr/>
            </a:p>
          </p:txBody>
        </p:sp>
        <p:sp>
          <p:nvSpPr>
            <p:cNvPr id="433" name="Google Shape;433;p33"/>
            <p:cNvSpPr txBox="1"/>
            <p:nvPr/>
          </p:nvSpPr>
          <p:spPr>
            <a:xfrm>
              <a:off x="1164911" y="-38100"/>
              <a:ext cx="23535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100" u="none" cap="none" strike="noStrike">
                  <a:solidFill>
                    <a:srgbClr val="FFFFFF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PHONE</a:t>
              </a:r>
              <a:endParaRPr/>
            </a:p>
          </p:txBody>
        </p:sp>
      </p:grpSp>
      <p:grpSp>
        <p:nvGrpSpPr>
          <p:cNvPr id="434" name="Google Shape;434;p33"/>
          <p:cNvGrpSpPr/>
          <p:nvPr/>
        </p:nvGrpSpPr>
        <p:grpSpPr>
          <a:xfrm>
            <a:off x="12743135" y="7789400"/>
            <a:ext cx="3512475" cy="681230"/>
            <a:chOff x="0" y="-38100"/>
            <a:chExt cx="4683300" cy="908307"/>
          </a:xfrm>
        </p:grpSpPr>
        <p:sp>
          <p:nvSpPr>
            <p:cNvPr id="435" name="Google Shape;435;p33"/>
            <p:cNvSpPr txBox="1"/>
            <p:nvPr/>
          </p:nvSpPr>
          <p:spPr>
            <a:xfrm>
              <a:off x="0" y="500907"/>
              <a:ext cx="46833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00" u="none" cap="none" strike="noStrike">
                  <a:solidFill>
                    <a:srgbClr val="FFFFFF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123 Anywhere St., Any City</a:t>
              </a:r>
              <a:endParaRPr/>
            </a:p>
          </p:txBody>
        </p:sp>
        <p:sp>
          <p:nvSpPr>
            <p:cNvPr id="436" name="Google Shape;436;p33"/>
            <p:cNvSpPr txBox="1"/>
            <p:nvPr/>
          </p:nvSpPr>
          <p:spPr>
            <a:xfrm>
              <a:off x="1164911" y="-38100"/>
              <a:ext cx="23535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100" u="none" cap="none" strike="noStrike">
                  <a:solidFill>
                    <a:srgbClr val="FFFFFF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ADDRESS</a:t>
              </a:r>
              <a:endParaRPr/>
            </a:p>
          </p:txBody>
        </p:sp>
      </p:grpSp>
      <p:cxnSp>
        <p:nvCxnSpPr>
          <p:cNvPr id="437" name="Google Shape;437;p33"/>
          <p:cNvCxnSpPr/>
          <p:nvPr/>
        </p:nvCxnSpPr>
        <p:spPr>
          <a:xfrm>
            <a:off x="12538913" y="4018293"/>
            <a:ext cx="39210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8" name="Google Shape;438;p33"/>
          <p:cNvCxnSpPr/>
          <p:nvPr/>
        </p:nvCxnSpPr>
        <p:spPr>
          <a:xfrm>
            <a:off x="12538913" y="7327183"/>
            <a:ext cx="39210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39" name="Google Shape;439;p33"/>
          <p:cNvSpPr txBox="1"/>
          <p:nvPr/>
        </p:nvSpPr>
        <p:spPr>
          <a:xfrm>
            <a:off x="17259300" y="9210675"/>
            <a:ext cx="7356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latin typeface="Open Sans"/>
                <a:ea typeface="Open Sans"/>
                <a:cs typeface="Open Sans"/>
                <a:sym typeface="Open Sans"/>
              </a:rPr>
              <a:t>21</a:t>
            </a:r>
            <a:endParaRPr/>
          </a:p>
        </p:txBody>
      </p:sp>
      <p:grpSp>
        <p:nvGrpSpPr>
          <p:cNvPr id="440" name="Google Shape;440;p33"/>
          <p:cNvGrpSpPr/>
          <p:nvPr/>
        </p:nvGrpSpPr>
        <p:grpSpPr>
          <a:xfrm>
            <a:off x="1028700" y="9410697"/>
            <a:ext cx="860069" cy="333573"/>
            <a:chOff x="0" y="0"/>
            <a:chExt cx="1146758" cy="444764"/>
          </a:xfrm>
        </p:grpSpPr>
        <p:grpSp>
          <p:nvGrpSpPr>
            <p:cNvPr id="441" name="Google Shape;441;p33"/>
            <p:cNvGrpSpPr/>
            <p:nvPr/>
          </p:nvGrpSpPr>
          <p:grpSpPr>
            <a:xfrm>
              <a:off x="0" y="0"/>
              <a:ext cx="444764" cy="444764"/>
              <a:chOff x="0" y="0"/>
              <a:chExt cx="812800" cy="812800"/>
            </a:xfrm>
          </p:grpSpPr>
          <p:sp>
            <p:nvSpPr>
              <p:cNvPr id="442" name="Google Shape;442;p3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33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4" name="Google Shape;444;p33"/>
            <p:cNvGrpSpPr/>
            <p:nvPr/>
          </p:nvGrpSpPr>
          <p:grpSpPr>
            <a:xfrm>
              <a:off x="701994" y="0"/>
              <a:ext cx="444764" cy="444764"/>
              <a:chOff x="0" y="0"/>
              <a:chExt cx="812800" cy="812800"/>
            </a:xfrm>
          </p:grpSpPr>
          <p:sp>
            <p:nvSpPr>
              <p:cNvPr id="445" name="Google Shape;445;p3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33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47" name="Google Shape;447;p33"/>
          <p:cNvGrpSpPr/>
          <p:nvPr/>
        </p:nvGrpSpPr>
        <p:grpSpPr>
          <a:xfrm>
            <a:off x="13667551" y="-4290164"/>
            <a:ext cx="7719162" cy="7719162"/>
            <a:chOff x="0" y="0"/>
            <a:chExt cx="812800" cy="812800"/>
          </a:xfrm>
        </p:grpSpPr>
        <p:sp>
          <p:nvSpPr>
            <p:cNvPr id="448" name="Google Shape;448;p3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3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0" name="Google Shape;450;p33"/>
          <p:cNvSpPr txBox="1"/>
          <p:nvPr/>
        </p:nvSpPr>
        <p:spPr>
          <a:xfrm>
            <a:off x="1241050" y="2643350"/>
            <a:ext cx="12262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Inter"/>
                <a:ea typeface="Inter"/>
                <a:cs typeface="Inter"/>
                <a:sym typeface="Inter"/>
              </a:rPr>
              <a:t>https://docs.google.com/presentation/d/1IzuTtokWY_r1t9WhRH6yDgEEbnlptbiM1H45ZL7czjk/edit?usp=sharing</a:t>
            </a:r>
            <a:endParaRPr sz="3000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15"/>
          <p:cNvGrpSpPr/>
          <p:nvPr/>
        </p:nvGrpSpPr>
        <p:grpSpPr>
          <a:xfrm>
            <a:off x="1478585" y="5523065"/>
            <a:ext cx="2118888" cy="2118888"/>
            <a:chOff x="0" y="0"/>
            <a:chExt cx="812800" cy="812800"/>
          </a:xfrm>
        </p:grpSpPr>
        <p:sp>
          <p:nvSpPr>
            <p:cNvPr id="131" name="Google Shape;131;p15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3" name="Google Shape;133;p15"/>
          <p:cNvGrpSpPr/>
          <p:nvPr/>
        </p:nvGrpSpPr>
        <p:grpSpPr>
          <a:xfrm>
            <a:off x="1615335" y="1685579"/>
            <a:ext cx="2118888" cy="2118888"/>
            <a:chOff x="0" y="0"/>
            <a:chExt cx="812800" cy="812800"/>
          </a:xfrm>
        </p:grpSpPr>
        <p:sp>
          <p:nvSpPr>
            <p:cNvPr id="134" name="Google Shape;134;p15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6" name="Google Shape;136;p15"/>
          <p:cNvSpPr txBox="1"/>
          <p:nvPr/>
        </p:nvSpPr>
        <p:spPr>
          <a:xfrm>
            <a:off x="1478572" y="441000"/>
            <a:ext cx="8115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600" u="none" cap="none" strike="noStrike">
                <a:solidFill>
                  <a:srgbClr val="000000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O PROBLEMA</a:t>
            </a:r>
            <a:endParaRPr/>
          </a:p>
        </p:txBody>
      </p:sp>
      <p:sp>
        <p:nvSpPr>
          <p:cNvPr id="137" name="Google Shape;137;p15"/>
          <p:cNvSpPr txBox="1"/>
          <p:nvPr/>
        </p:nvSpPr>
        <p:spPr>
          <a:xfrm>
            <a:off x="4572000" y="5259700"/>
            <a:ext cx="11538000" cy="54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3000">
                <a:latin typeface="Inter"/>
                <a:ea typeface="Inter"/>
                <a:cs typeface="Inter"/>
                <a:sym typeface="Inter"/>
              </a:rPr>
              <a:t>Pesquisas indicam que mais de 30% dos atrasos e custos extras em projetos de construção são causados por problemas de modelagem e interpretação de dados. Impacto em custos: Aumento de até 30% nos custos totais do projeto. Impacto em tempo: Atrasos de até 30% no cronograma previsto.</a:t>
            </a:r>
            <a:endParaRPr sz="30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30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2200">
                <a:latin typeface="Inter"/>
                <a:ea typeface="Inter"/>
                <a:cs typeface="Inter"/>
                <a:sym typeface="Inter"/>
              </a:rPr>
              <a:t>Referência: Blogs Autodesk (2017); Verumpartners (2023); PlanRadar (2023)</a:t>
            </a:r>
            <a:endParaRPr b="1" sz="22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8" name="Google Shape;138;p15"/>
          <p:cNvSpPr txBox="1"/>
          <p:nvPr/>
        </p:nvSpPr>
        <p:spPr>
          <a:xfrm>
            <a:off x="4572000" y="1606550"/>
            <a:ext cx="12133200" cy="3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latin typeface="Inter"/>
                <a:ea typeface="Inter"/>
                <a:cs typeface="Inter"/>
                <a:sym typeface="Inter"/>
              </a:rPr>
              <a:t>Estudos apontam que falhas na definição de relações espaciais e hierarquias entre elementos físicos são responsáveis por grande parte dos erros detectados em modelos IFC.</a:t>
            </a:r>
            <a:endParaRPr sz="30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latin typeface="Inter"/>
                <a:ea typeface="Inter"/>
                <a:cs typeface="Inter"/>
                <a:sym typeface="Inter"/>
              </a:rPr>
              <a:t>Referência: Revit IFC Manual 2.0 (Autodesk, 2022); Estrutura do IFC: Hierarquias (2025)</a:t>
            </a:r>
            <a:endParaRPr b="1" sz="2200"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9" name="Google Shape;139;p15"/>
          <p:cNvSpPr txBox="1"/>
          <p:nvPr/>
        </p:nvSpPr>
        <p:spPr>
          <a:xfrm>
            <a:off x="2143186" y="2518676"/>
            <a:ext cx="10632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941" u="none" cap="none" strike="noStrike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01</a:t>
            </a:r>
            <a:endParaRPr/>
          </a:p>
        </p:txBody>
      </p:sp>
      <p:sp>
        <p:nvSpPr>
          <p:cNvPr id="140" name="Google Shape;140;p15"/>
          <p:cNvSpPr txBox="1"/>
          <p:nvPr/>
        </p:nvSpPr>
        <p:spPr>
          <a:xfrm>
            <a:off x="2006423" y="6331125"/>
            <a:ext cx="10632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941" u="none" cap="none" strike="noStrike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02</a:t>
            </a:r>
            <a:endParaRPr/>
          </a:p>
        </p:txBody>
      </p:sp>
      <p:sp>
        <p:nvSpPr>
          <p:cNvPr id="141" name="Google Shape;141;p15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99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/>
          <p:nvPr/>
        </p:nvSpPr>
        <p:spPr>
          <a:xfrm>
            <a:off x="9913073" y="1751428"/>
            <a:ext cx="7676474" cy="6784147"/>
          </a:xfrm>
          <a:custGeom>
            <a:rect b="b" l="l" r="r" t="t"/>
            <a:pathLst>
              <a:path extrusionOk="0" h="865049" w="978830">
                <a:moveTo>
                  <a:pt x="39339" y="0"/>
                </a:moveTo>
                <a:lnTo>
                  <a:pt x="939491" y="0"/>
                </a:lnTo>
                <a:cubicBezTo>
                  <a:pt x="961217" y="0"/>
                  <a:pt x="978830" y="17613"/>
                  <a:pt x="978830" y="39339"/>
                </a:cubicBezTo>
                <a:lnTo>
                  <a:pt x="978830" y="825711"/>
                </a:lnTo>
                <a:cubicBezTo>
                  <a:pt x="978830" y="847437"/>
                  <a:pt x="961217" y="865049"/>
                  <a:pt x="939491" y="865049"/>
                </a:cubicBezTo>
                <a:lnTo>
                  <a:pt x="39339" y="865049"/>
                </a:lnTo>
                <a:cubicBezTo>
                  <a:pt x="28905" y="865049"/>
                  <a:pt x="18899" y="860905"/>
                  <a:pt x="11522" y="853527"/>
                </a:cubicBezTo>
                <a:cubicBezTo>
                  <a:pt x="4145" y="846150"/>
                  <a:pt x="0" y="836144"/>
                  <a:pt x="0" y="825711"/>
                </a:cubicBezTo>
                <a:lnTo>
                  <a:pt x="0" y="39339"/>
                </a:lnTo>
                <a:cubicBezTo>
                  <a:pt x="0" y="17613"/>
                  <a:pt x="17613" y="0"/>
                  <a:pt x="39339" y="0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5997" r="-5997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6"/>
          <p:cNvSpPr txBox="1"/>
          <p:nvPr/>
        </p:nvSpPr>
        <p:spPr>
          <a:xfrm>
            <a:off x="954600" y="545050"/>
            <a:ext cx="99402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600" u="none" cap="none" strike="noStrike">
                <a:solidFill>
                  <a:srgbClr val="000000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O MODELO UTILIZADO</a:t>
            </a:r>
            <a:endParaRPr/>
          </a:p>
        </p:txBody>
      </p:sp>
      <p:sp>
        <p:nvSpPr>
          <p:cNvPr id="148" name="Google Shape;148;p16"/>
          <p:cNvSpPr txBox="1"/>
          <p:nvPr/>
        </p:nvSpPr>
        <p:spPr>
          <a:xfrm>
            <a:off x="1028700" y="1751950"/>
            <a:ext cx="8383800" cy="75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just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Objetivo:</a:t>
            </a:r>
            <a:endParaRPr b="1" sz="3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just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Aplicar inteligência artificial e ontologias para detectar falhas e validar automaticamente modelos BIM, reduzindo erros e custos na construção.</a:t>
            </a:r>
            <a:endParaRPr sz="3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just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just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Aplicação no Modelo:</a:t>
            </a:r>
            <a:endParaRPr b="1" sz="3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just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Utilizamos um modelo IFC de uma residência para demonstrar a análise inteligente.</a:t>
            </a:r>
            <a:endParaRPr sz="3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just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 solução identifica inconsistências e sugere correções que evitam problemas na execução da obra.</a:t>
            </a:r>
            <a:endParaRPr sz="3000"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149" name="Google Shape;149;p16"/>
          <p:cNvGrpSpPr/>
          <p:nvPr/>
        </p:nvGrpSpPr>
        <p:grpSpPr>
          <a:xfrm>
            <a:off x="1028700" y="9410697"/>
            <a:ext cx="860074" cy="333578"/>
            <a:chOff x="0" y="0"/>
            <a:chExt cx="1146765" cy="444771"/>
          </a:xfrm>
        </p:grpSpPr>
        <p:grpSp>
          <p:nvGrpSpPr>
            <p:cNvPr id="150" name="Google Shape;150;p16"/>
            <p:cNvGrpSpPr/>
            <p:nvPr/>
          </p:nvGrpSpPr>
          <p:grpSpPr>
            <a:xfrm>
              <a:off x="0" y="0"/>
              <a:ext cx="444771" cy="444771"/>
              <a:chOff x="0" y="0"/>
              <a:chExt cx="812800" cy="812800"/>
            </a:xfrm>
          </p:grpSpPr>
          <p:sp>
            <p:nvSpPr>
              <p:cNvPr id="151" name="Google Shape;151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6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3" name="Google Shape;153;p16"/>
            <p:cNvGrpSpPr/>
            <p:nvPr/>
          </p:nvGrpSpPr>
          <p:grpSpPr>
            <a:xfrm>
              <a:off x="701994" y="0"/>
              <a:ext cx="444771" cy="444771"/>
              <a:chOff x="0" y="0"/>
              <a:chExt cx="812800" cy="812800"/>
            </a:xfrm>
          </p:grpSpPr>
          <p:sp>
            <p:nvSpPr>
              <p:cNvPr id="154" name="Google Shape;154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16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56" name="Google Shape;156;p16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99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/>
          <p:nvPr/>
        </p:nvSpPr>
        <p:spPr>
          <a:xfrm>
            <a:off x="848751" y="952213"/>
            <a:ext cx="8075539" cy="8382574"/>
          </a:xfrm>
          <a:custGeom>
            <a:rect b="b" l="l" r="r" t="t"/>
            <a:pathLst>
              <a:path extrusionOk="0" h="865049" w="833365">
                <a:moveTo>
                  <a:pt x="22050" y="0"/>
                </a:moveTo>
                <a:lnTo>
                  <a:pt x="811315" y="0"/>
                </a:lnTo>
                <a:cubicBezTo>
                  <a:pt x="817163" y="0"/>
                  <a:pt x="822771" y="2323"/>
                  <a:pt x="826906" y="6458"/>
                </a:cubicBezTo>
                <a:cubicBezTo>
                  <a:pt x="831041" y="10593"/>
                  <a:pt x="833365" y="16202"/>
                  <a:pt x="833365" y="22050"/>
                </a:cubicBezTo>
                <a:lnTo>
                  <a:pt x="833365" y="843000"/>
                </a:lnTo>
                <a:cubicBezTo>
                  <a:pt x="833365" y="855177"/>
                  <a:pt x="823492" y="865049"/>
                  <a:pt x="811315" y="865049"/>
                </a:cubicBezTo>
                <a:lnTo>
                  <a:pt x="22050" y="865049"/>
                </a:lnTo>
                <a:cubicBezTo>
                  <a:pt x="9872" y="865049"/>
                  <a:pt x="0" y="855177"/>
                  <a:pt x="0" y="843000"/>
                </a:cubicBezTo>
                <a:lnTo>
                  <a:pt x="0" y="22050"/>
                </a:lnTo>
                <a:cubicBezTo>
                  <a:pt x="0" y="9872"/>
                  <a:pt x="9872" y="0"/>
                  <a:pt x="22050" y="0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4616" l="0" r="0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7"/>
          <p:cNvSpPr txBox="1"/>
          <p:nvPr/>
        </p:nvSpPr>
        <p:spPr>
          <a:xfrm>
            <a:off x="9144000" y="1593885"/>
            <a:ext cx="6760971" cy="19342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600" u="none" cap="none" strike="noStrike">
                <a:solidFill>
                  <a:srgbClr val="000000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COMO FUNCIONAVA?</a:t>
            </a:r>
            <a:endParaRPr/>
          </a:p>
        </p:txBody>
      </p:sp>
      <p:sp>
        <p:nvSpPr>
          <p:cNvPr id="163" name="Google Shape;163;p17"/>
          <p:cNvSpPr txBox="1"/>
          <p:nvPr/>
        </p:nvSpPr>
        <p:spPr>
          <a:xfrm>
            <a:off x="9553552" y="4262113"/>
            <a:ext cx="5941866" cy="31146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999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Inicialmente o modelo IFC é lido, e dele são extraídas diversas entidades relacionadas, que são convertidas em um grafo, que é adaptado para RDF e validado com regras SHACL.</a:t>
            </a:r>
            <a:endParaRPr/>
          </a:p>
        </p:txBody>
      </p:sp>
      <p:sp>
        <p:nvSpPr>
          <p:cNvPr id="164" name="Google Shape;164;p17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99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  <a:endParaRPr/>
          </a:p>
        </p:txBody>
      </p:sp>
      <p:grpSp>
        <p:nvGrpSpPr>
          <p:cNvPr id="165" name="Google Shape;165;p17"/>
          <p:cNvGrpSpPr/>
          <p:nvPr/>
        </p:nvGrpSpPr>
        <p:grpSpPr>
          <a:xfrm>
            <a:off x="-3768199" y="8239061"/>
            <a:ext cx="7719162" cy="7719162"/>
            <a:chOff x="0" y="0"/>
            <a:chExt cx="812800" cy="812800"/>
          </a:xfrm>
        </p:grpSpPr>
        <p:sp>
          <p:nvSpPr>
            <p:cNvPr id="166" name="Google Shape;166;p17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7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8" name="Google Shape;168;p17"/>
          <p:cNvGrpSpPr/>
          <p:nvPr/>
        </p:nvGrpSpPr>
        <p:grpSpPr>
          <a:xfrm>
            <a:off x="13875076" y="-5141739"/>
            <a:ext cx="7719162" cy="7719162"/>
            <a:chOff x="0" y="0"/>
            <a:chExt cx="812800" cy="812800"/>
          </a:xfrm>
        </p:grpSpPr>
        <p:sp>
          <p:nvSpPr>
            <p:cNvPr id="169" name="Google Shape;169;p17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7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oogle Shape;175;p18"/>
          <p:cNvGrpSpPr/>
          <p:nvPr/>
        </p:nvGrpSpPr>
        <p:grpSpPr>
          <a:xfrm>
            <a:off x="1478572" y="4239549"/>
            <a:ext cx="1172597" cy="1172597"/>
            <a:chOff x="0" y="0"/>
            <a:chExt cx="812800" cy="812800"/>
          </a:xfrm>
        </p:grpSpPr>
        <p:sp>
          <p:nvSpPr>
            <p:cNvPr id="176" name="Google Shape;176;p18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8" name="Google Shape;178;p18"/>
          <p:cNvGrpSpPr/>
          <p:nvPr/>
        </p:nvGrpSpPr>
        <p:grpSpPr>
          <a:xfrm>
            <a:off x="1478572" y="2603047"/>
            <a:ext cx="1172597" cy="1172597"/>
            <a:chOff x="0" y="0"/>
            <a:chExt cx="812800" cy="812800"/>
          </a:xfrm>
        </p:grpSpPr>
        <p:sp>
          <p:nvSpPr>
            <p:cNvPr id="179" name="Google Shape;179;p18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1" name="Google Shape;181;p18"/>
          <p:cNvSpPr txBox="1"/>
          <p:nvPr/>
        </p:nvSpPr>
        <p:spPr>
          <a:xfrm>
            <a:off x="1478572" y="1105535"/>
            <a:ext cx="10199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7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600" u="none" cap="none" strike="noStrike">
                <a:solidFill>
                  <a:srgbClr val="000000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REGRAS IMPLEMENTADAS</a:t>
            </a:r>
            <a:endParaRPr sz="5600"/>
          </a:p>
        </p:txBody>
      </p:sp>
      <p:sp>
        <p:nvSpPr>
          <p:cNvPr id="182" name="Google Shape;182;p18"/>
          <p:cNvSpPr txBox="1"/>
          <p:nvPr/>
        </p:nvSpPr>
        <p:spPr>
          <a:xfrm>
            <a:off x="3055466" y="4427369"/>
            <a:ext cx="8328124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Portas devem ser instaladas em paredes</a:t>
            </a:r>
            <a:endParaRPr/>
          </a:p>
        </p:txBody>
      </p:sp>
      <p:sp>
        <p:nvSpPr>
          <p:cNvPr id="183" name="Google Shape;183;p18"/>
          <p:cNvSpPr txBox="1"/>
          <p:nvPr/>
        </p:nvSpPr>
        <p:spPr>
          <a:xfrm>
            <a:off x="3055466" y="2780288"/>
            <a:ext cx="10083403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Paredes devem estar contidas em estruturas espaciais</a:t>
            </a:r>
            <a:endParaRPr/>
          </a:p>
        </p:txBody>
      </p:sp>
      <p:sp>
        <p:nvSpPr>
          <p:cNvPr id="184" name="Google Shape;184;p18"/>
          <p:cNvSpPr txBox="1"/>
          <p:nvPr/>
        </p:nvSpPr>
        <p:spPr>
          <a:xfrm>
            <a:off x="1770683" y="2903595"/>
            <a:ext cx="588375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01</a:t>
            </a:r>
            <a:endParaRPr/>
          </a:p>
        </p:txBody>
      </p:sp>
      <p:sp>
        <p:nvSpPr>
          <p:cNvPr id="185" name="Google Shape;185;p18"/>
          <p:cNvSpPr txBox="1"/>
          <p:nvPr/>
        </p:nvSpPr>
        <p:spPr>
          <a:xfrm>
            <a:off x="1770683" y="4540098"/>
            <a:ext cx="588375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02</a:t>
            </a:r>
            <a:endParaRPr/>
          </a:p>
        </p:txBody>
      </p:sp>
      <p:grpSp>
        <p:nvGrpSpPr>
          <p:cNvPr id="186" name="Google Shape;186;p18"/>
          <p:cNvGrpSpPr/>
          <p:nvPr/>
        </p:nvGrpSpPr>
        <p:grpSpPr>
          <a:xfrm>
            <a:off x="1478572" y="8085703"/>
            <a:ext cx="1172597" cy="1172597"/>
            <a:chOff x="0" y="0"/>
            <a:chExt cx="812800" cy="812800"/>
          </a:xfrm>
        </p:grpSpPr>
        <p:sp>
          <p:nvSpPr>
            <p:cNvPr id="187" name="Google Shape;187;p18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9" name="Google Shape;189;p18"/>
          <p:cNvGrpSpPr/>
          <p:nvPr/>
        </p:nvGrpSpPr>
        <p:grpSpPr>
          <a:xfrm>
            <a:off x="1478572" y="6160632"/>
            <a:ext cx="1172597" cy="1172597"/>
            <a:chOff x="0" y="0"/>
            <a:chExt cx="812800" cy="812800"/>
          </a:xfrm>
        </p:grpSpPr>
        <p:sp>
          <p:nvSpPr>
            <p:cNvPr id="190" name="Google Shape;190;p18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8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2" name="Google Shape;192;p18"/>
          <p:cNvSpPr txBox="1"/>
          <p:nvPr/>
        </p:nvSpPr>
        <p:spPr>
          <a:xfrm>
            <a:off x="3055466" y="8443977"/>
            <a:ext cx="814851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Relações espaciais devem ter tipos válidos</a:t>
            </a:r>
            <a:endParaRPr/>
          </a:p>
        </p:txBody>
      </p:sp>
      <p:sp>
        <p:nvSpPr>
          <p:cNvPr id="193" name="Google Shape;193;p18"/>
          <p:cNvSpPr txBox="1"/>
          <p:nvPr/>
        </p:nvSpPr>
        <p:spPr>
          <a:xfrm>
            <a:off x="3055466" y="6435673"/>
            <a:ext cx="7936238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Pisos devem ter relações com edificações</a:t>
            </a:r>
            <a:endParaRPr/>
          </a:p>
        </p:txBody>
      </p:sp>
      <p:sp>
        <p:nvSpPr>
          <p:cNvPr id="194" name="Google Shape;194;p18"/>
          <p:cNvSpPr txBox="1"/>
          <p:nvPr/>
        </p:nvSpPr>
        <p:spPr>
          <a:xfrm>
            <a:off x="1770683" y="6463175"/>
            <a:ext cx="5883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03</a:t>
            </a:r>
            <a:endParaRPr/>
          </a:p>
        </p:txBody>
      </p:sp>
      <p:sp>
        <p:nvSpPr>
          <p:cNvPr id="195" name="Google Shape;195;p18"/>
          <p:cNvSpPr txBox="1"/>
          <p:nvPr/>
        </p:nvSpPr>
        <p:spPr>
          <a:xfrm>
            <a:off x="1770683" y="8380978"/>
            <a:ext cx="5883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04</a:t>
            </a:r>
            <a:endParaRPr/>
          </a:p>
        </p:txBody>
      </p:sp>
      <p:sp>
        <p:nvSpPr>
          <p:cNvPr id="196" name="Google Shape;196;p18"/>
          <p:cNvSpPr txBox="1"/>
          <p:nvPr/>
        </p:nvSpPr>
        <p:spPr>
          <a:xfrm>
            <a:off x="17259300" y="9210675"/>
            <a:ext cx="1524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latin typeface="Open Sans"/>
                <a:ea typeface="Open Sans"/>
                <a:cs typeface="Open Sans"/>
                <a:sym typeface="Open Sans"/>
              </a:rPr>
              <a:t>6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9"/>
          <p:cNvSpPr/>
          <p:nvPr/>
        </p:nvSpPr>
        <p:spPr>
          <a:xfrm>
            <a:off x="1028700" y="589524"/>
            <a:ext cx="6111098" cy="8382574"/>
          </a:xfrm>
          <a:custGeom>
            <a:rect b="b" l="l" r="r" t="t"/>
            <a:pathLst>
              <a:path extrusionOk="0" h="865049" w="630642">
                <a:moveTo>
                  <a:pt x="29138" y="0"/>
                </a:moveTo>
                <a:lnTo>
                  <a:pt x="601504" y="0"/>
                </a:lnTo>
                <a:cubicBezTo>
                  <a:pt x="609232" y="0"/>
                  <a:pt x="616643" y="3070"/>
                  <a:pt x="622108" y="8534"/>
                </a:cubicBezTo>
                <a:cubicBezTo>
                  <a:pt x="627572" y="13999"/>
                  <a:pt x="630642" y="21410"/>
                  <a:pt x="630642" y="29138"/>
                </a:cubicBezTo>
                <a:lnTo>
                  <a:pt x="630642" y="835911"/>
                </a:lnTo>
                <a:cubicBezTo>
                  <a:pt x="630642" y="852004"/>
                  <a:pt x="617596" y="865049"/>
                  <a:pt x="601504" y="865049"/>
                </a:cubicBezTo>
                <a:lnTo>
                  <a:pt x="29138" y="865049"/>
                </a:lnTo>
                <a:cubicBezTo>
                  <a:pt x="21410" y="865049"/>
                  <a:pt x="13999" y="861979"/>
                  <a:pt x="8534" y="856515"/>
                </a:cubicBezTo>
                <a:cubicBezTo>
                  <a:pt x="3070" y="851051"/>
                  <a:pt x="0" y="843639"/>
                  <a:pt x="0" y="835911"/>
                </a:cubicBezTo>
                <a:lnTo>
                  <a:pt x="0" y="29138"/>
                </a:lnTo>
                <a:cubicBezTo>
                  <a:pt x="0" y="13045"/>
                  <a:pt x="13045" y="0"/>
                  <a:pt x="29138" y="0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30537" r="-1470" t="-94423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9"/>
          <p:cNvSpPr txBox="1"/>
          <p:nvPr/>
        </p:nvSpPr>
        <p:spPr>
          <a:xfrm>
            <a:off x="9706441" y="2308133"/>
            <a:ext cx="6760971" cy="19342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600" u="none" cap="none" strike="noStrike">
                <a:solidFill>
                  <a:srgbClr val="000000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VALIDAÇÃO DE CONFORMIDADE</a:t>
            </a:r>
            <a:endParaRPr/>
          </a:p>
        </p:txBody>
      </p:sp>
      <p:sp>
        <p:nvSpPr>
          <p:cNvPr id="203" name="Google Shape;203;p19"/>
          <p:cNvSpPr txBox="1"/>
          <p:nvPr/>
        </p:nvSpPr>
        <p:spPr>
          <a:xfrm>
            <a:off x="9706441" y="4733185"/>
            <a:ext cx="5941800" cy="24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999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Após as validações com as regras SHACL, inicia-se o processo de criação do relatório de conformidade.</a:t>
            </a:r>
            <a:endParaRPr/>
          </a:p>
        </p:txBody>
      </p:sp>
      <p:sp>
        <p:nvSpPr>
          <p:cNvPr id="204" name="Google Shape;204;p19"/>
          <p:cNvSpPr txBox="1"/>
          <p:nvPr/>
        </p:nvSpPr>
        <p:spPr>
          <a:xfrm>
            <a:off x="17259300" y="9210675"/>
            <a:ext cx="1524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latin typeface="Open Sans"/>
                <a:ea typeface="Open Sans"/>
                <a:cs typeface="Open Sans"/>
                <a:sym typeface="Open Sans"/>
              </a:rPr>
              <a:t>7</a:t>
            </a:r>
            <a:endParaRPr/>
          </a:p>
        </p:txBody>
      </p:sp>
      <p:grpSp>
        <p:nvGrpSpPr>
          <p:cNvPr id="205" name="Google Shape;205;p19"/>
          <p:cNvGrpSpPr/>
          <p:nvPr/>
        </p:nvGrpSpPr>
        <p:grpSpPr>
          <a:xfrm>
            <a:off x="1028700" y="9410697"/>
            <a:ext cx="860069" cy="333573"/>
            <a:chOff x="0" y="0"/>
            <a:chExt cx="1146758" cy="444764"/>
          </a:xfrm>
        </p:grpSpPr>
        <p:grpSp>
          <p:nvGrpSpPr>
            <p:cNvPr id="206" name="Google Shape;206;p19"/>
            <p:cNvGrpSpPr/>
            <p:nvPr/>
          </p:nvGrpSpPr>
          <p:grpSpPr>
            <a:xfrm>
              <a:off x="0" y="0"/>
              <a:ext cx="444764" cy="444764"/>
              <a:chOff x="0" y="0"/>
              <a:chExt cx="812800" cy="812800"/>
            </a:xfrm>
          </p:grpSpPr>
          <p:sp>
            <p:nvSpPr>
              <p:cNvPr id="207" name="Google Shape;207;p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19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9" name="Google Shape;209;p19"/>
            <p:cNvGrpSpPr/>
            <p:nvPr/>
          </p:nvGrpSpPr>
          <p:grpSpPr>
            <a:xfrm>
              <a:off x="701994" y="0"/>
              <a:ext cx="444764" cy="444764"/>
              <a:chOff x="0" y="0"/>
              <a:chExt cx="812800" cy="812800"/>
            </a:xfrm>
          </p:grpSpPr>
          <p:sp>
            <p:nvSpPr>
              <p:cNvPr id="210" name="Google Shape;210;p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9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0"/>
          <p:cNvSpPr txBox="1"/>
          <p:nvPr/>
        </p:nvSpPr>
        <p:spPr>
          <a:xfrm>
            <a:off x="1028700" y="1092525"/>
            <a:ext cx="136692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latin typeface="Red Hat Display"/>
                <a:ea typeface="Red Hat Display"/>
                <a:cs typeface="Red Hat Display"/>
                <a:sym typeface="Red Hat Display"/>
              </a:rPr>
              <a:t>CARREGANDO O IFC</a:t>
            </a:r>
            <a:endParaRPr/>
          </a:p>
        </p:txBody>
      </p:sp>
      <p:sp>
        <p:nvSpPr>
          <p:cNvPr id="217" name="Google Shape;217;p20"/>
          <p:cNvSpPr txBox="1"/>
          <p:nvPr/>
        </p:nvSpPr>
        <p:spPr>
          <a:xfrm>
            <a:off x="1028700" y="2420900"/>
            <a:ext cx="132150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99">
                <a:latin typeface="Inter"/>
                <a:ea typeface="Inter"/>
                <a:cs typeface="Inter"/>
                <a:sym typeface="Inter"/>
              </a:rPr>
              <a:t>Como a aplicação carrega o modelo BIM e como os usuarios visualizam essa interface.</a:t>
            </a:r>
            <a:endParaRPr/>
          </a:p>
        </p:txBody>
      </p:sp>
      <p:sp>
        <p:nvSpPr>
          <p:cNvPr id="218" name="Google Shape;218;p20"/>
          <p:cNvSpPr txBox="1"/>
          <p:nvPr/>
        </p:nvSpPr>
        <p:spPr>
          <a:xfrm>
            <a:off x="17259300" y="9210675"/>
            <a:ext cx="6477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latin typeface="Open Sans"/>
                <a:ea typeface="Open Sans"/>
                <a:cs typeface="Open Sans"/>
                <a:sym typeface="Open Sans"/>
              </a:rPr>
              <a:t>8</a:t>
            </a:r>
            <a:endParaRPr sz="2499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19" name="Google Shape;2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700" y="4482343"/>
            <a:ext cx="14820900" cy="3371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0" name="Google Shape;220;p20"/>
          <p:cNvGrpSpPr/>
          <p:nvPr/>
        </p:nvGrpSpPr>
        <p:grpSpPr>
          <a:xfrm>
            <a:off x="1028700" y="9410697"/>
            <a:ext cx="860069" cy="333573"/>
            <a:chOff x="0" y="0"/>
            <a:chExt cx="1146758" cy="444764"/>
          </a:xfrm>
        </p:grpSpPr>
        <p:grpSp>
          <p:nvGrpSpPr>
            <p:cNvPr id="221" name="Google Shape;221;p20"/>
            <p:cNvGrpSpPr/>
            <p:nvPr/>
          </p:nvGrpSpPr>
          <p:grpSpPr>
            <a:xfrm>
              <a:off x="0" y="0"/>
              <a:ext cx="444764" cy="444764"/>
              <a:chOff x="0" y="0"/>
              <a:chExt cx="812800" cy="812800"/>
            </a:xfrm>
          </p:grpSpPr>
          <p:sp>
            <p:nvSpPr>
              <p:cNvPr id="222" name="Google Shape;222;p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20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4" name="Google Shape;224;p20"/>
            <p:cNvGrpSpPr/>
            <p:nvPr/>
          </p:nvGrpSpPr>
          <p:grpSpPr>
            <a:xfrm>
              <a:off x="701994" y="0"/>
              <a:ext cx="444764" cy="444764"/>
              <a:chOff x="0" y="0"/>
              <a:chExt cx="812800" cy="812800"/>
            </a:xfrm>
          </p:grpSpPr>
          <p:sp>
            <p:nvSpPr>
              <p:cNvPr id="225" name="Google Shape;225;p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20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1"/>
          <p:cNvSpPr txBox="1"/>
          <p:nvPr/>
        </p:nvSpPr>
        <p:spPr>
          <a:xfrm>
            <a:off x="1028700" y="1092525"/>
            <a:ext cx="136692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latin typeface="Red Hat Display"/>
                <a:ea typeface="Red Hat Display"/>
                <a:cs typeface="Red Hat Display"/>
                <a:sym typeface="Red Hat Display"/>
              </a:rPr>
              <a:t>RELATÓRIO DE VALIDAÇÃO</a:t>
            </a:r>
            <a:endParaRPr/>
          </a:p>
        </p:txBody>
      </p:sp>
      <p:sp>
        <p:nvSpPr>
          <p:cNvPr id="232" name="Google Shape;232;p21"/>
          <p:cNvSpPr txBox="1"/>
          <p:nvPr/>
        </p:nvSpPr>
        <p:spPr>
          <a:xfrm>
            <a:off x="1028700" y="2420900"/>
            <a:ext cx="13215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99">
                <a:latin typeface="Inter"/>
                <a:ea typeface="Inter"/>
                <a:cs typeface="Inter"/>
                <a:sym typeface="Inter"/>
              </a:rPr>
              <a:t>Como a aplicação demonstra o relatório de validação</a:t>
            </a:r>
            <a:endParaRPr/>
          </a:p>
        </p:txBody>
      </p:sp>
      <p:sp>
        <p:nvSpPr>
          <p:cNvPr id="233" name="Google Shape;233;p21"/>
          <p:cNvSpPr txBox="1"/>
          <p:nvPr/>
        </p:nvSpPr>
        <p:spPr>
          <a:xfrm>
            <a:off x="17259300" y="9210675"/>
            <a:ext cx="6477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latin typeface="Open Sans"/>
                <a:ea typeface="Open Sans"/>
                <a:cs typeface="Open Sans"/>
                <a:sym typeface="Open Sans"/>
              </a:rPr>
              <a:t>9</a:t>
            </a:r>
            <a:endParaRPr sz="2499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4" name="Google Shape;23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700" y="3739800"/>
            <a:ext cx="14401800" cy="4791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5" name="Google Shape;235;p21"/>
          <p:cNvGrpSpPr/>
          <p:nvPr/>
        </p:nvGrpSpPr>
        <p:grpSpPr>
          <a:xfrm>
            <a:off x="1028700" y="9410697"/>
            <a:ext cx="860069" cy="333573"/>
            <a:chOff x="0" y="0"/>
            <a:chExt cx="1146758" cy="444764"/>
          </a:xfrm>
        </p:grpSpPr>
        <p:grpSp>
          <p:nvGrpSpPr>
            <p:cNvPr id="236" name="Google Shape;236;p21"/>
            <p:cNvGrpSpPr/>
            <p:nvPr/>
          </p:nvGrpSpPr>
          <p:grpSpPr>
            <a:xfrm>
              <a:off x="0" y="0"/>
              <a:ext cx="444764" cy="444764"/>
              <a:chOff x="0" y="0"/>
              <a:chExt cx="812800" cy="812800"/>
            </a:xfrm>
          </p:grpSpPr>
          <p:sp>
            <p:nvSpPr>
              <p:cNvPr id="237" name="Google Shape;237;p2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21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9" name="Google Shape;239;p21"/>
            <p:cNvGrpSpPr/>
            <p:nvPr/>
          </p:nvGrpSpPr>
          <p:grpSpPr>
            <a:xfrm>
              <a:off x="701994" y="0"/>
              <a:ext cx="444764" cy="444764"/>
              <a:chOff x="0" y="0"/>
              <a:chExt cx="812800" cy="812800"/>
            </a:xfrm>
          </p:grpSpPr>
          <p:sp>
            <p:nvSpPr>
              <p:cNvPr id="240" name="Google Shape;240;p2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21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633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